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6" r:id="rId2"/>
    <p:sldId id="315" r:id="rId3"/>
    <p:sldId id="269" r:id="rId4"/>
    <p:sldId id="319" r:id="rId5"/>
    <p:sldId id="313" r:id="rId6"/>
    <p:sldId id="280" r:id="rId7"/>
    <p:sldId id="309" r:id="rId8"/>
    <p:sldId id="310" r:id="rId9"/>
    <p:sldId id="311" r:id="rId10"/>
    <p:sldId id="316" r:id="rId11"/>
    <p:sldId id="320" r:id="rId12"/>
    <p:sldId id="305" r:id="rId13"/>
    <p:sldId id="318" r:id="rId14"/>
    <p:sldId id="307" r:id="rId15"/>
  </p:sldIdLst>
  <p:sldSz cx="9906000" cy="6858000" type="A4"/>
  <p:notesSz cx="9856788" cy="6731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33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33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33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33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FF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FF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FF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FF33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07"/>
    <p:restoredTop sz="86418" autoAdjust="0"/>
  </p:normalViewPr>
  <p:slideViewPr>
    <p:cSldViewPr>
      <p:cViewPr varScale="1">
        <p:scale>
          <a:sx n="105" d="100"/>
          <a:sy n="105" d="100"/>
        </p:scale>
        <p:origin x="208" y="34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3.xml"/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0501" cy="33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6290" y="0"/>
            <a:ext cx="4270499" cy="33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4938"/>
            <a:ext cx="4270501" cy="33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6290" y="6394938"/>
            <a:ext cx="4270499" cy="33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A456B637-B4A7-4A5A-AD03-5C62413356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0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40279" cy="312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579314" y="0"/>
            <a:ext cx="4240279" cy="312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3D1B0520-FFBF-4B03-9C63-FEDAFBA45B8F}" type="datetimeFigureOut">
              <a:rPr lang="en-GB"/>
              <a:pPr>
                <a:defRPr/>
              </a:pPr>
              <a:t>11/01/2019</a:t>
            </a:fld>
            <a:endParaRPr lang="en-GB"/>
          </a:p>
        </p:txBody>
      </p:sp>
      <p:sp>
        <p:nvSpPr>
          <p:cNvPr id="1126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62300" y="520700"/>
            <a:ext cx="3606800" cy="2497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39035" y="3174161"/>
            <a:ext cx="7253108" cy="307009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458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00358"/>
            <a:ext cx="4240279" cy="312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79314" y="6400358"/>
            <a:ext cx="4240279" cy="312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A4A307E3-1F2F-47C1-B019-CFE9C18827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325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62300" y="520700"/>
            <a:ext cx="3606800" cy="2497138"/>
          </a:xfrm>
          <a:ln/>
        </p:spPr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953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62300" y="520700"/>
            <a:ext cx="3606800" cy="249713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ED9951-4F44-4BDC-ACA8-BA75AB29FAD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040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62300" y="520700"/>
            <a:ext cx="3606800" cy="2497138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37C152-F9B8-46A0-8532-B155A09A769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046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62300" y="520700"/>
            <a:ext cx="3606800" cy="2497138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37C152-F9B8-46A0-8532-B155A09A7697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000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62300" y="520700"/>
            <a:ext cx="3606800" cy="2497138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A74800-F8CB-49E4-B853-ACF06FBF2BD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023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62300" y="520700"/>
            <a:ext cx="3606800" cy="2497138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37C152-F9B8-46A0-8532-B155A09A7697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308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62300" y="520700"/>
            <a:ext cx="3606800" cy="2497138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37C152-F9B8-46A0-8532-B155A09A769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467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62300" y="520700"/>
            <a:ext cx="3606800" cy="249713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D775AD-7E04-46CA-873C-621D64342FB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433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62300" y="520700"/>
            <a:ext cx="3606800" cy="2497138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37C152-F9B8-46A0-8532-B155A09A769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231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62300" y="520700"/>
            <a:ext cx="3606800" cy="2497138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A74800-F8CB-49E4-B853-ACF06FBF2BD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153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62300" y="520700"/>
            <a:ext cx="3606800" cy="249713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ED9951-4F44-4BDC-ACA8-BA75AB29FAD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368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62300" y="520700"/>
            <a:ext cx="3606800" cy="249713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ED9951-4F44-4BDC-ACA8-BA75AB29FAD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734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62300" y="520700"/>
            <a:ext cx="3606800" cy="249713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ED9951-4F44-4BDC-ACA8-BA75AB29FAD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334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62300" y="520700"/>
            <a:ext cx="3606800" cy="249713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ED9951-4F44-4BDC-ACA8-BA75AB29FAD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602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9B0D4-54C6-3A46-9E1B-38BBACF4AE36}" type="datetime1">
              <a:rPr lang="en-US" smtClean="0"/>
              <a:t>1/11/19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F2AFF-A37C-4929-AA85-7CE08E5E0D2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06120-2D37-5A42-8452-09E2EE615DB2}" type="datetime1">
              <a:rPr lang="en-US" smtClean="0"/>
              <a:t>1/11/19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275A8-5303-44CB-8D16-6217904ACE0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341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E3616-5147-6848-A54D-7A4AE8C286E9}" type="datetime1">
              <a:rPr lang="en-US" smtClean="0"/>
              <a:t>1/11/19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88884-2CA1-4A78-A9E7-7D77512181A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274639"/>
            <a:ext cx="89154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E968-9483-274D-8AFA-F3053397C12E}" type="datetime1">
              <a:rPr lang="en-US" smtClean="0"/>
              <a:t>1/11/19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16C11-1615-4D82-AD6F-954CB07989F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321A9-84BC-2E46-8F42-E18D92545539}" type="datetime1">
              <a:rPr lang="en-US" smtClean="0"/>
              <a:t>1/11/19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466A5-A080-44FD-A27B-1589AE6D34E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4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6326E-B4B5-DB46-B1CE-E7C0A1C4CD82}" type="datetime1">
              <a:rPr lang="en-US" smtClean="0"/>
              <a:t>1/11/19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24221-381C-48A0-AB14-E982746411F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1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13A83-1701-814A-A3E8-DAFBDEE379AB}" type="datetime1">
              <a:rPr lang="en-US" smtClean="0"/>
              <a:t>1/11/19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F0D34-5D63-414B-97B9-3EDFA468960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D718A-AB16-5446-B6DD-4690766C102D}" type="datetime1">
              <a:rPr lang="en-US" smtClean="0"/>
              <a:t>1/11/19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B8895-6E08-4C0F-9E8A-3100598AF8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646BC-2216-9E4F-912E-DECB2EC45ADB}" type="datetime1">
              <a:rPr lang="en-US" smtClean="0"/>
              <a:t>1/11/19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53C7C-4160-405C-BE06-BD8913B128B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E9775-0477-0A42-9712-D34FF9262C7B}" type="datetime1">
              <a:rPr lang="en-US" smtClean="0"/>
              <a:t>1/11/19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A47F1-E7F1-4732-A928-FC4B435B6FB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1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2CF20-53BE-E447-B98F-B3D39D08CA9A}" type="datetime1">
              <a:rPr lang="en-US" smtClean="0"/>
              <a:t>1/11/19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DB361-D5E8-4086-A501-1743659B6D3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2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2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2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10F0-6CAF-E241-8491-9809A2B8431A}" type="datetime1">
              <a:rPr lang="en-US" smtClean="0"/>
              <a:t>1/11/19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E6F7E-6A32-483E-ACBF-3955219A46D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560A2022-F9CC-434B-A8B6-66A894330AAA}" type="datetime1">
              <a:rPr lang="en-US" smtClean="0"/>
              <a:t>1/11/19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B449443B-4EB5-489F-A366-56DCE65866F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2774950"/>
            <a:ext cx="9906000" cy="61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rIns="-214245" bIns="0">
            <a:spAutoFit/>
          </a:bodyPr>
          <a:lstStyle/>
          <a:p>
            <a:pPr eaLnBrk="0" hangingPunct="0"/>
            <a:r>
              <a:rPr lang="tr-TR" sz="1200">
                <a:solidFill>
                  <a:srgbClr val="CD1305"/>
                </a:solidFill>
                <a:cs typeface="Times New Roman" charset="0"/>
              </a:rPr>
              <a:t> </a:t>
            </a:r>
            <a:endParaRPr lang="tr-TR" sz="1200" b="0">
              <a:solidFill>
                <a:schemeClr val="tx1"/>
              </a:solidFill>
              <a:cs typeface="Times New Roman" charset="0"/>
            </a:endParaRPr>
          </a:p>
          <a:p>
            <a:pPr eaLnBrk="0" hangingPunct="0"/>
            <a:endParaRPr lang="tr-TR" sz="1800" b="0">
              <a:solidFill>
                <a:schemeClr val="tx1"/>
              </a:solidFill>
            </a:endParaRPr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3175" y="1416050"/>
            <a:ext cx="9906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r-CH" sz="1200" b="0">
                <a:solidFill>
                  <a:schemeClr val="tx1"/>
                </a:solidFill>
                <a:cs typeface="Times New Roman" charset="0"/>
              </a:rPr>
              <a:t> </a:t>
            </a:r>
            <a:endParaRPr lang="tr-TR" sz="1200" b="0">
              <a:solidFill>
                <a:schemeClr val="tx1"/>
              </a:solidFill>
              <a:cs typeface="Times New Roman" charset="0"/>
            </a:endParaRPr>
          </a:p>
          <a:p>
            <a:pPr eaLnBrk="0" hangingPunct="0"/>
            <a:r>
              <a:rPr lang="fr-CH" sz="1200" b="0">
                <a:solidFill>
                  <a:schemeClr val="tx1"/>
                </a:solidFill>
                <a:cs typeface="Times New Roman" charset="0"/>
              </a:rPr>
              <a:t> </a:t>
            </a:r>
            <a:endParaRPr lang="tr-TR" sz="1200" b="0">
              <a:solidFill>
                <a:schemeClr val="tx1"/>
              </a:solidFill>
              <a:cs typeface="Times New Roman" charset="0"/>
            </a:endParaRPr>
          </a:p>
          <a:p>
            <a:pPr eaLnBrk="0" hangingPunct="0"/>
            <a:r>
              <a:rPr lang="fr-CH" sz="1200" b="0">
                <a:solidFill>
                  <a:schemeClr val="tx1"/>
                </a:solidFill>
                <a:cs typeface="Times New Roman" charset="0"/>
              </a:rPr>
              <a:t> </a:t>
            </a:r>
            <a:endParaRPr lang="tr-TR" sz="1200" b="0">
              <a:solidFill>
                <a:schemeClr val="tx1"/>
              </a:solidFill>
              <a:cs typeface="Times New Roman" charset="0"/>
            </a:endParaRPr>
          </a:p>
          <a:p>
            <a:pPr eaLnBrk="0" hangingPunct="0"/>
            <a:r>
              <a:rPr lang="fr-CH" sz="1200" b="0">
                <a:solidFill>
                  <a:schemeClr val="tx1"/>
                </a:solidFill>
                <a:cs typeface="Times New Roman" charset="0"/>
              </a:rPr>
              <a:t> </a:t>
            </a:r>
            <a:endParaRPr lang="tr-TR" sz="1200" b="0">
              <a:solidFill>
                <a:schemeClr val="tx1"/>
              </a:solidFill>
              <a:cs typeface="Times New Roman" charset="0"/>
            </a:endParaRPr>
          </a:p>
          <a:p>
            <a:pPr eaLnBrk="0" hangingPunct="0"/>
            <a:r>
              <a:rPr lang="fr-CH" sz="1200" b="0">
                <a:solidFill>
                  <a:schemeClr val="tx1"/>
                </a:solidFill>
                <a:cs typeface="Times New Roman" charset="0"/>
              </a:rPr>
              <a:t> </a:t>
            </a:r>
            <a:endParaRPr lang="tr-TR" sz="1200" b="0">
              <a:solidFill>
                <a:schemeClr val="tx1"/>
              </a:solidFill>
              <a:cs typeface="Times New Roman" charset="0"/>
            </a:endParaRPr>
          </a:p>
          <a:p>
            <a:pPr eaLnBrk="0" hangingPunct="0"/>
            <a:r>
              <a:rPr lang="fr-CH" sz="1200" b="0">
                <a:solidFill>
                  <a:schemeClr val="tx1"/>
                </a:solidFill>
                <a:cs typeface="Times New Roman" charset="0"/>
              </a:rPr>
              <a:t> </a:t>
            </a:r>
            <a:endParaRPr lang="tr-TR" sz="1200" b="0">
              <a:solidFill>
                <a:schemeClr val="tx1"/>
              </a:solidFill>
              <a:cs typeface="Times New Roman" charset="0"/>
            </a:endParaRPr>
          </a:p>
          <a:p>
            <a:pPr eaLnBrk="0" hangingPunct="0"/>
            <a:endParaRPr lang="tr-TR" sz="1800" b="0">
              <a:solidFill>
                <a:schemeClr val="tx1"/>
              </a:solidFill>
            </a:endParaRPr>
          </a:p>
        </p:txBody>
      </p:sp>
      <p:pic>
        <p:nvPicPr>
          <p:cNvPr id="2053" name="Picture 8" descr="YENILen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691" y="625207"/>
            <a:ext cx="1905000" cy="184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3175" y="1370013"/>
            <a:ext cx="990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1800" b="0">
              <a:solidFill>
                <a:schemeClr val="tx1"/>
              </a:solidFill>
            </a:endParaRPr>
          </a:p>
        </p:txBody>
      </p:sp>
      <p:grpSp>
        <p:nvGrpSpPr>
          <p:cNvPr id="2055" name="Group 17"/>
          <p:cNvGrpSpPr>
            <a:grpSpLocks/>
          </p:cNvGrpSpPr>
          <p:nvPr/>
        </p:nvGrpSpPr>
        <p:grpSpPr bwMode="auto">
          <a:xfrm>
            <a:off x="2864769" y="625207"/>
            <a:ext cx="6336703" cy="1296144"/>
            <a:chOff x="-3" y="918"/>
            <a:chExt cx="3740" cy="1004"/>
          </a:xfrm>
        </p:grpSpPr>
        <p:grpSp>
          <p:nvGrpSpPr>
            <p:cNvPr id="2059" name="Group 13"/>
            <p:cNvGrpSpPr>
              <a:grpSpLocks/>
            </p:cNvGrpSpPr>
            <p:nvPr/>
          </p:nvGrpSpPr>
          <p:grpSpPr bwMode="auto">
            <a:xfrm>
              <a:off x="43" y="921"/>
              <a:ext cx="3672" cy="887"/>
              <a:chOff x="0" y="1137"/>
              <a:chExt cx="3672" cy="887"/>
            </a:xfrm>
          </p:grpSpPr>
          <p:sp>
            <p:nvSpPr>
              <p:cNvPr id="2061" name="Rectangle 11"/>
              <p:cNvSpPr>
                <a:spLocks noChangeArrowheads="1"/>
              </p:cNvSpPr>
              <p:nvPr/>
            </p:nvSpPr>
            <p:spPr bwMode="auto">
              <a:xfrm>
                <a:off x="0" y="1137"/>
                <a:ext cx="3648" cy="4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tIns="152352" rIns="-214245" bIns="0">
                <a:spAutoFit/>
              </a:bodyPr>
              <a:lstStyle/>
              <a:p>
                <a:pPr algn="r" eaLnBrk="0" hangingPunct="0"/>
                <a:r>
                  <a:rPr lang="tr-TR" sz="1200">
                    <a:solidFill>
                      <a:srgbClr val="CD1305"/>
                    </a:solidFill>
                    <a:cs typeface="Times New Roman" charset="0"/>
                  </a:rPr>
                  <a:t> </a:t>
                </a:r>
                <a:endParaRPr lang="tr-TR" sz="1200" b="0">
                  <a:solidFill>
                    <a:schemeClr val="tx1"/>
                  </a:solidFill>
                  <a:cs typeface="Times New Roman" charset="0"/>
                </a:endParaRPr>
              </a:p>
              <a:p>
                <a:pPr algn="r" eaLnBrk="0" hangingPunct="0"/>
                <a:endParaRPr lang="tr-TR" sz="18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" name="Rectangle 12"/>
              <p:cNvSpPr>
                <a:spLocks noChangeArrowheads="1"/>
              </p:cNvSpPr>
              <p:nvPr/>
            </p:nvSpPr>
            <p:spPr bwMode="auto">
              <a:xfrm>
                <a:off x="24" y="1333"/>
                <a:ext cx="3648" cy="6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tIns="152352" rIns="-214245" bIns="0">
                <a:spAutoFit/>
              </a:bodyPr>
              <a:lstStyle/>
              <a:p>
                <a:pPr algn="r" eaLnBrk="0" hangingPunct="0"/>
                <a:r>
                  <a:rPr lang="tr-TR" sz="1600" dirty="0">
                    <a:solidFill>
                      <a:srgbClr val="CD1305"/>
                    </a:solidFill>
                    <a:cs typeface="Times New Roman" charset="0"/>
                  </a:rPr>
                  <a:t>LÜKSEMBURG TÜRK KÜLTÜR DERNEĞİ</a:t>
                </a:r>
                <a:endParaRPr lang="tr-TR" sz="1600" b="0" dirty="0">
                  <a:solidFill>
                    <a:schemeClr val="tx1"/>
                  </a:solidFill>
                  <a:cs typeface="Times New Roman" charset="0"/>
                </a:endParaRPr>
              </a:p>
              <a:p>
                <a:pPr algn="r" eaLnBrk="0" hangingPunct="0"/>
                <a:r>
                  <a:rPr lang="fr-CH" sz="1600" dirty="0">
                    <a:solidFill>
                      <a:srgbClr val="3399FF"/>
                    </a:solidFill>
                    <a:cs typeface="Times New Roman" charset="0"/>
                  </a:rPr>
                  <a:t>ASSOCIATION CULTURELLE TURQUE AU LUXEMBOURG </a:t>
                </a:r>
                <a:r>
                  <a:rPr lang="tr-TR" sz="1600" dirty="0" err="1">
                    <a:solidFill>
                      <a:srgbClr val="3399FF"/>
                    </a:solidFill>
                    <a:cs typeface="Times New Roman" charset="0"/>
                  </a:rPr>
                  <a:t>a.s.b.l</a:t>
                </a:r>
                <a:endParaRPr lang="tr-TR" sz="1600" b="0" dirty="0">
                  <a:solidFill>
                    <a:schemeClr val="tx1"/>
                  </a:solidFill>
                  <a:cs typeface="Times New Roman" charset="0"/>
                </a:endParaRPr>
              </a:p>
              <a:p>
                <a:pPr algn="r" eaLnBrk="0" hangingPunct="0"/>
                <a:endParaRPr lang="tr-TR" sz="1600" b="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-3" y="918"/>
              <a:ext cx="3740" cy="1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/>
            <a:lstStyle/>
            <a:p>
              <a:pPr algn="r">
                <a:defRPr/>
              </a:pPr>
              <a:endParaRPr lang="tr-T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056" name="Rectangle 18"/>
          <p:cNvSpPr>
            <a:spLocks noChangeArrowheads="1"/>
          </p:cNvSpPr>
          <p:nvPr/>
        </p:nvSpPr>
        <p:spPr bwMode="auto">
          <a:xfrm>
            <a:off x="3175" y="4467226"/>
            <a:ext cx="9906000" cy="98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rIns="-214245" bIns="0">
            <a:spAutoFit/>
          </a:bodyPr>
          <a:lstStyle/>
          <a:p>
            <a:pPr eaLnBrk="0" hangingPunct="0"/>
            <a:r>
              <a:rPr lang="tr-TR" sz="1200" b="0">
                <a:solidFill>
                  <a:srgbClr val="3399FF"/>
                </a:solidFill>
                <a:cs typeface="Times New Roman" charset="0"/>
              </a:rPr>
              <a:t> </a:t>
            </a:r>
            <a:endParaRPr lang="tr-TR" sz="1200" b="0">
              <a:solidFill>
                <a:schemeClr val="tx1"/>
              </a:solidFill>
              <a:cs typeface="Times New Roman" charset="0"/>
            </a:endParaRPr>
          </a:p>
          <a:p>
            <a:pPr eaLnBrk="0" hangingPunct="0"/>
            <a:r>
              <a:rPr lang="tr-TR" sz="1200" b="0">
                <a:solidFill>
                  <a:schemeClr val="tx1"/>
                </a:solidFill>
                <a:cs typeface="Times New Roman" charset="0"/>
              </a:rPr>
              <a:t> </a:t>
            </a:r>
          </a:p>
          <a:p>
            <a:pPr eaLnBrk="0" hangingPunct="0"/>
            <a:r>
              <a:rPr lang="tr-TR" sz="1200" b="0">
                <a:solidFill>
                  <a:schemeClr val="tx1"/>
                </a:solidFill>
                <a:cs typeface="Times New Roman" charset="0"/>
              </a:rPr>
              <a:t> </a:t>
            </a:r>
          </a:p>
          <a:p>
            <a:pPr eaLnBrk="0" hangingPunct="0"/>
            <a:endParaRPr lang="tr-TR" sz="1800" b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080792" y="1628800"/>
            <a:ext cx="6336704" cy="27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09575" y="2852936"/>
            <a:ext cx="93599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sz="36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GENEL KURUL TOPLANTISI</a:t>
            </a:r>
          </a:p>
          <a:p>
            <a:pPr algn="ctr" eaLnBrk="1" hangingPunct="1">
              <a:defRPr/>
            </a:pPr>
            <a:endParaRPr lang="fr-FR" sz="1800" b="0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fr-FR" sz="1800" b="0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en-US" sz="3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13</a:t>
            </a:r>
            <a:r>
              <a:rPr lang="fr-FR" sz="3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/01/2019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107951" y="1365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684213" y="333375"/>
            <a:ext cx="84597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                     GENEL KURUL TOPLANTISI</a:t>
            </a:r>
          </a:p>
          <a:p>
            <a:r>
              <a:rPr lang="fr-FR" dirty="0"/>
              <a:t>                        ASSEMBLEE GENERALE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099C81-C9B0-8A4A-B2C8-A87DB2A218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60" y="0"/>
            <a:ext cx="7848871" cy="685800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1010EB-BD22-6B41-9A4B-AA0177193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F0D34-5D63-414B-97B9-3EDFA4689608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495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6" descr="YENILen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763" y="247650"/>
            <a:ext cx="1052512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9825" y="3425825"/>
            <a:ext cx="7939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9825" y="3425825"/>
            <a:ext cx="7939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9825" y="3425825"/>
            <a:ext cx="7939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16496" y="2573580"/>
            <a:ext cx="9145016" cy="1287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lang="tr-TR" sz="1800" b="0" dirty="0">
                <a:solidFill>
                  <a:schemeClr val="accent2"/>
                </a:solidFill>
              </a:rPr>
              <a:t>Mevcut yönetim kurulu tüzük gereğince üç yıllık görev sürelerini tamamlamıştır.</a:t>
            </a:r>
          </a:p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lang="tr-TR" sz="1800" b="0" dirty="0">
                <a:solidFill>
                  <a:schemeClr val="accent2"/>
                </a:solidFill>
              </a:rPr>
              <a:t>Yeni yönetim kurulu tekrar üç yıllığına seçilecektir.</a:t>
            </a:r>
          </a:p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lang="tr-TR" sz="1800" b="0" dirty="0">
                <a:solidFill>
                  <a:schemeClr val="accent2"/>
                </a:solidFill>
              </a:rPr>
              <a:t>Görev almak isteyen üyelerimiz??  </a:t>
            </a:r>
            <a:endParaRPr lang="en-GB" sz="1800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2720" y="1743199"/>
            <a:ext cx="491435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7030A0"/>
                </a:solidFill>
              </a:rPr>
              <a:t>YENİ YÖNETİM KURULU SEÇİMİ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881508" y="381000"/>
            <a:ext cx="8535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GENEL KURUL TOPLANTISI                       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AF4CDF-8E6D-DD4B-8C91-DE338432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A47F1-E7F1-4732-A928-FC4B435B6FBF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581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6" descr="YENILen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763" y="247650"/>
            <a:ext cx="1052512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9825" y="3425825"/>
            <a:ext cx="7939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9825" y="3425825"/>
            <a:ext cx="7939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9825" y="3425825"/>
            <a:ext cx="7939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16496" y="1412776"/>
            <a:ext cx="9145016" cy="5026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lang="fr-CH" sz="1800" b="0" dirty="0">
                <a:solidFill>
                  <a:schemeClr val="accent2"/>
                </a:solidFill>
              </a:rPr>
              <a:t>ACTL </a:t>
            </a:r>
            <a:r>
              <a:rPr lang="fr-CH" sz="1800" b="0" dirty="0" err="1">
                <a:solidFill>
                  <a:schemeClr val="accent2"/>
                </a:solidFill>
              </a:rPr>
              <a:t>Genel</a:t>
            </a:r>
            <a:r>
              <a:rPr lang="fr-CH" sz="1800" b="0" dirty="0">
                <a:solidFill>
                  <a:schemeClr val="accent2"/>
                </a:solidFill>
              </a:rPr>
              <a:t> </a:t>
            </a:r>
            <a:r>
              <a:rPr lang="fr-CH" sz="1800" b="0" dirty="0" err="1">
                <a:solidFill>
                  <a:schemeClr val="accent2"/>
                </a:solidFill>
              </a:rPr>
              <a:t>Kurul</a:t>
            </a:r>
            <a:r>
              <a:rPr lang="fr-CH" sz="1800" b="0" dirty="0">
                <a:solidFill>
                  <a:schemeClr val="accent2"/>
                </a:solidFill>
              </a:rPr>
              <a:t> </a:t>
            </a:r>
            <a:r>
              <a:rPr lang="fr-CH" sz="1800" b="0" dirty="0" err="1">
                <a:solidFill>
                  <a:schemeClr val="accent2"/>
                </a:solidFill>
              </a:rPr>
              <a:t>Toplantısı</a:t>
            </a:r>
            <a:r>
              <a:rPr lang="fr-CH" sz="1800" b="0" dirty="0">
                <a:solidFill>
                  <a:schemeClr val="accent2"/>
                </a:solidFill>
              </a:rPr>
              <a:t>: 13 Ocak </a:t>
            </a:r>
          </a:p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lang="fr-CH" sz="1800" b="0" dirty="0">
                <a:solidFill>
                  <a:schemeClr val="accent2"/>
                </a:solidFill>
              </a:rPr>
              <a:t>Türk </a:t>
            </a:r>
            <a:r>
              <a:rPr lang="fr-CH" sz="1800" b="0" dirty="0" err="1">
                <a:solidFill>
                  <a:schemeClr val="accent2"/>
                </a:solidFill>
              </a:rPr>
              <a:t>Gecesi</a:t>
            </a:r>
            <a:r>
              <a:rPr lang="fr-CH" sz="1800" b="0" dirty="0">
                <a:solidFill>
                  <a:schemeClr val="accent2"/>
                </a:solidFill>
              </a:rPr>
              <a:t> (</a:t>
            </a:r>
            <a:r>
              <a:rPr lang="fr-CH" sz="1800" b="0" dirty="0" err="1">
                <a:solidFill>
                  <a:schemeClr val="accent2"/>
                </a:solidFill>
              </a:rPr>
              <a:t>Türkçe</a:t>
            </a:r>
            <a:r>
              <a:rPr lang="fr-CH" sz="1800" b="0" dirty="0">
                <a:solidFill>
                  <a:schemeClr val="accent2"/>
                </a:solidFill>
              </a:rPr>
              <a:t> </a:t>
            </a:r>
            <a:r>
              <a:rPr lang="fr-CH" sz="1800" b="0" dirty="0" err="1">
                <a:solidFill>
                  <a:schemeClr val="accent2"/>
                </a:solidFill>
              </a:rPr>
              <a:t>Canlı</a:t>
            </a:r>
            <a:r>
              <a:rPr lang="fr-CH" sz="1800" b="0" dirty="0">
                <a:solidFill>
                  <a:schemeClr val="accent2"/>
                </a:solidFill>
              </a:rPr>
              <a:t> </a:t>
            </a:r>
            <a:r>
              <a:rPr lang="fr-CH" sz="1800" b="0" dirty="0" err="1">
                <a:solidFill>
                  <a:schemeClr val="accent2"/>
                </a:solidFill>
              </a:rPr>
              <a:t>Müzik</a:t>
            </a:r>
            <a:r>
              <a:rPr lang="fr-CH" sz="1800" b="0" dirty="0">
                <a:solidFill>
                  <a:schemeClr val="accent2"/>
                </a:solidFill>
              </a:rPr>
              <a:t>): 26 Ocak  </a:t>
            </a:r>
            <a:r>
              <a:rPr lang="tr-TR" sz="1800" b="0" dirty="0">
                <a:solidFill>
                  <a:schemeClr val="accent2"/>
                </a:solidFill>
              </a:rPr>
              <a:t> </a:t>
            </a:r>
            <a:endParaRPr lang="en-GB" sz="1800" dirty="0">
              <a:solidFill>
                <a:schemeClr val="accent2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lang="fr-CH" sz="1800" b="0" dirty="0">
                <a:solidFill>
                  <a:schemeClr val="accent2"/>
                </a:solidFill>
              </a:rPr>
              <a:t>Bowling </a:t>
            </a:r>
            <a:r>
              <a:rPr lang="fr-CH" sz="1800" b="0" dirty="0" err="1">
                <a:solidFill>
                  <a:schemeClr val="accent2"/>
                </a:solidFill>
              </a:rPr>
              <a:t>yarışması</a:t>
            </a:r>
            <a:r>
              <a:rPr lang="fr-CH" sz="1800" b="0" dirty="0">
                <a:solidFill>
                  <a:schemeClr val="accent2"/>
                </a:solidFill>
              </a:rPr>
              <a:t> : 08 </a:t>
            </a:r>
            <a:r>
              <a:rPr lang="fr-CH" sz="1800" b="0" dirty="0" err="1">
                <a:solidFill>
                  <a:schemeClr val="accent2"/>
                </a:solidFill>
              </a:rPr>
              <a:t>Şubat</a:t>
            </a:r>
            <a:r>
              <a:rPr lang="fr-CH" sz="1800" b="0" dirty="0">
                <a:solidFill>
                  <a:schemeClr val="accent2"/>
                </a:solidFill>
              </a:rPr>
              <a:t>  </a:t>
            </a:r>
          </a:p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lang="en-GB" sz="1800" b="0" dirty="0">
                <a:solidFill>
                  <a:schemeClr val="accent2"/>
                </a:solidFill>
              </a:rPr>
              <a:t>Panel yada </a:t>
            </a:r>
            <a:r>
              <a:rPr lang="en-GB" sz="1800" b="0" dirty="0" err="1">
                <a:solidFill>
                  <a:schemeClr val="accent2"/>
                </a:solidFill>
              </a:rPr>
              <a:t>söyleşi</a:t>
            </a:r>
            <a:r>
              <a:rPr lang="en-GB" sz="1800" b="0" dirty="0">
                <a:solidFill>
                  <a:schemeClr val="accent2"/>
                </a:solidFill>
              </a:rPr>
              <a:t>: </a:t>
            </a:r>
            <a:r>
              <a:rPr lang="en-GB" sz="1800" b="0" dirty="0" err="1">
                <a:solidFill>
                  <a:schemeClr val="accent2"/>
                </a:solidFill>
              </a:rPr>
              <a:t>Metin</a:t>
            </a:r>
            <a:r>
              <a:rPr lang="en-GB" sz="1800" b="0" dirty="0">
                <a:solidFill>
                  <a:schemeClr val="accent2"/>
                </a:solidFill>
              </a:rPr>
              <a:t> UCA, 29 Mart</a:t>
            </a:r>
            <a:endParaRPr lang="en-GB" sz="1800" dirty="0">
              <a:solidFill>
                <a:schemeClr val="accent2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lang="en-GB" sz="1800" b="0" dirty="0" err="1">
                <a:solidFill>
                  <a:schemeClr val="accent2"/>
                </a:solidFill>
              </a:rPr>
              <a:t>Türkü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Gecesi</a:t>
            </a:r>
            <a:r>
              <a:rPr lang="en-GB" sz="1800" b="0" dirty="0">
                <a:solidFill>
                  <a:schemeClr val="accent2"/>
                </a:solidFill>
              </a:rPr>
              <a:t> (</a:t>
            </a:r>
            <a:r>
              <a:rPr lang="en-GB" sz="1800" b="0" dirty="0" err="1">
                <a:solidFill>
                  <a:schemeClr val="accent2"/>
                </a:solidFill>
              </a:rPr>
              <a:t>Dinleti</a:t>
            </a:r>
            <a:r>
              <a:rPr lang="en-GB" sz="1800" b="0" dirty="0">
                <a:solidFill>
                  <a:schemeClr val="accent2"/>
                </a:solidFill>
              </a:rPr>
              <a:t>): 22 Mart  </a:t>
            </a:r>
            <a:endParaRPr lang="en-GB" sz="1800" dirty="0">
              <a:solidFill>
                <a:schemeClr val="accent2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lang="en-GB" sz="1800" b="0" dirty="0">
                <a:solidFill>
                  <a:schemeClr val="accent2"/>
                </a:solidFill>
              </a:rPr>
              <a:t>23 Nisan </a:t>
            </a:r>
            <a:r>
              <a:rPr lang="en-GB" sz="1800" b="0" dirty="0" err="1">
                <a:solidFill>
                  <a:schemeClr val="accent2"/>
                </a:solidFill>
              </a:rPr>
              <a:t>Ulusal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Egemenlik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ve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Çocuk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Bayramı</a:t>
            </a:r>
            <a:r>
              <a:rPr lang="en-GB" sz="1800" b="0" dirty="0">
                <a:solidFill>
                  <a:schemeClr val="accent2"/>
                </a:solidFill>
              </a:rPr>
              <a:t> : 28 Nisan  </a:t>
            </a:r>
            <a:endParaRPr lang="en-GB" sz="1800" dirty="0">
              <a:solidFill>
                <a:schemeClr val="accent2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lang="en-GB" sz="1800" b="0" dirty="0" err="1">
                <a:solidFill>
                  <a:schemeClr val="accent2"/>
                </a:solidFill>
              </a:rPr>
              <a:t>Yaz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Pikniği</a:t>
            </a:r>
            <a:r>
              <a:rPr lang="en-GB" sz="1800" b="0" dirty="0">
                <a:solidFill>
                  <a:schemeClr val="accent2"/>
                </a:solidFill>
              </a:rPr>
              <a:t>. </a:t>
            </a:r>
            <a:r>
              <a:rPr lang="tr-TR" sz="1800" b="0" dirty="0">
                <a:solidFill>
                  <a:schemeClr val="accent2"/>
                </a:solidFill>
              </a:rPr>
              <a:t>09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Haziran</a:t>
            </a:r>
            <a:r>
              <a:rPr lang="en-GB" sz="1800" b="0" dirty="0">
                <a:solidFill>
                  <a:schemeClr val="accent2"/>
                </a:solidFill>
              </a:rPr>
              <a:t>  </a:t>
            </a:r>
            <a:endParaRPr lang="en-GB" sz="1800" dirty="0">
              <a:solidFill>
                <a:schemeClr val="accent2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lang="en-GB" sz="1800" b="0" dirty="0">
                <a:solidFill>
                  <a:schemeClr val="accent2"/>
                </a:solidFill>
              </a:rPr>
              <a:t>29 </a:t>
            </a:r>
            <a:r>
              <a:rPr lang="en-GB" sz="1800" b="0" dirty="0" err="1">
                <a:solidFill>
                  <a:schemeClr val="accent2"/>
                </a:solidFill>
              </a:rPr>
              <a:t>Ekim</a:t>
            </a:r>
            <a:r>
              <a:rPr lang="en-GB" sz="1800" b="0" dirty="0">
                <a:solidFill>
                  <a:schemeClr val="accent2"/>
                </a:solidFill>
              </a:rPr>
              <a:t> Cumhuriyet </a:t>
            </a:r>
            <a:r>
              <a:rPr lang="en-GB" sz="1800" b="0" dirty="0" err="1">
                <a:solidFill>
                  <a:schemeClr val="accent2"/>
                </a:solidFill>
              </a:rPr>
              <a:t>Bayramı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Balosu</a:t>
            </a:r>
            <a:r>
              <a:rPr lang="en-GB" sz="1800" b="0" dirty="0">
                <a:solidFill>
                  <a:schemeClr val="accent2"/>
                </a:solidFill>
              </a:rPr>
              <a:t>: 2</a:t>
            </a:r>
            <a:r>
              <a:rPr lang="tr-TR" sz="1800" b="0" dirty="0">
                <a:solidFill>
                  <a:schemeClr val="accent2"/>
                </a:solidFill>
              </a:rPr>
              <a:t>9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Ekim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tr-TR" sz="1800" b="0" dirty="0">
                <a:solidFill>
                  <a:schemeClr val="accent2"/>
                </a:solidFill>
              </a:rPr>
              <a:t> </a:t>
            </a:r>
            <a:endParaRPr lang="en-GB" sz="1800" dirty="0">
              <a:solidFill>
                <a:schemeClr val="accent2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lang="en-GB" sz="1800" b="0" dirty="0" err="1">
                <a:solidFill>
                  <a:schemeClr val="accent2"/>
                </a:solidFill>
              </a:rPr>
              <a:t>Diğer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Faaliyetler</a:t>
            </a:r>
            <a:r>
              <a:rPr lang="en-GB" sz="1800" b="0" dirty="0">
                <a:solidFill>
                  <a:schemeClr val="accent2"/>
                </a:solidFill>
              </a:rPr>
              <a:t> : YK </a:t>
            </a:r>
            <a:r>
              <a:rPr lang="en-GB" sz="1800" b="0" dirty="0" err="1">
                <a:solidFill>
                  <a:schemeClr val="accent2"/>
                </a:solidFill>
              </a:rPr>
              <a:t>üyelerinin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yoğunluğu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ve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elde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olan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imkanlara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göre</a:t>
            </a:r>
            <a:r>
              <a:rPr lang="en-GB" sz="1800" b="0" dirty="0">
                <a:solidFill>
                  <a:schemeClr val="accent2"/>
                </a:solidFill>
              </a:rPr>
              <a:t> YK </a:t>
            </a:r>
            <a:r>
              <a:rPr lang="en-GB" sz="1800" b="0" dirty="0" err="1">
                <a:solidFill>
                  <a:schemeClr val="accent2"/>
                </a:solidFill>
              </a:rPr>
              <a:t>tarafından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planlanacaktır</a:t>
            </a:r>
            <a:r>
              <a:rPr lang="en-GB" sz="1800" b="0" dirty="0">
                <a:solidFill>
                  <a:schemeClr val="accent2"/>
                </a:solidFill>
              </a:rPr>
              <a:t>. </a:t>
            </a:r>
            <a:endParaRPr lang="en-GB" sz="1800" dirty="0">
              <a:solidFill>
                <a:schemeClr val="accent2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lang="en-GB" sz="1800" b="0" dirty="0">
                <a:solidFill>
                  <a:schemeClr val="accent2"/>
                </a:solidFill>
              </a:rPr>
              <a:t>ACTL </a:t>
            </a:r>
            <a:r>
              <a:rPr lang="en-GB" sz="1800" b="0" dirty="0" err="1">
                <a:solidFill>
                  <a:schemeClr val="accent2"/>
                </a:solidFill>
              </a:rPr>
              <a:t>Kadınlar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Kolu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Faaliyetleri</a:t>
            </a:r>
            <a:r>
              <a:rPr lang="en-GB" sz="1800" b="0" dirty="0">
                <a:solidFill>
                  <a:schemeClr val="accent2"/>
                </a:solidFill>
              </a:rPr>
              <a:t> : Bu </a:t>
            </a:r>
            <a:r>
              <a:rPr lang="en-GB" sz="1800" b="0" dirty="0" err="1">
                <a:solidFill>
                  <a:schemeClr val="accent2"/>
                </a:solidFill>
              </a:rPr>
              <a:t>faaliyetler</a:t>
            </a:r>
            <a:r>
              <a:rPr lang="en-GB" sz="1800" b="0" dirty="0">
                <a:solidFill>
                  <a:schemeClr val="accent2"/>
                </a:solidFill>
              </a:rPr>
              <a:t>  KK </a:t>
            </a:r>
            <a:r>
              <a:rPr lang="en-GB" sz="1800" b="0" dirty="0" err="1">
                <a:solidFill>
                  <a:schemeClr val="accent2"/>
                </a:solidFill>
              </a:rPr>
              <a:t>Yönetim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Kurulu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tarafından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planlanıp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icra</a:t>
            </a:r>
            <a:r>
              <a:rPr lang="en-GB" sz="1800" b="0" dirty="0">
                <a:solidFill>
                  <a:schemeClr val="accent2"/>
                </a:solidFill>
              </a:rPr>
              <a:t> </a:t>
            </a:r>
            <a:r>
              <a:rPr lang="en-GB" sz="1800" b="0" dirty="0" err="1">
                <a:solidFill>
                  <a:schemeClr val="accent2"/>
                </a:solidFill>
              </a:rPr>
              <a:t>edilecektir</a:t>
            </a:r>
            <a:r>
              <a:rPr lang="en-GB" sz="1800" b="0" dirty="0">
                <a:solidFill>
                  <a:schemeClr val="accent2"/>
                </a:solidFill>
              </a:rPr>
              <a:t>. </a:t>
            </a:r>
            <a:endParaRPr lang="en-GB" sz="1800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85600" y="980728"/>
            <a:ext cx="417761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2019</a:t>
            </a:r>
            <a:r>
              <a:rPr lang="tr-TR" dirty="0">
                <a:solidFill>
                  <a:srgbClr val="7030A0"/>
                </a:solidFill>
              </a:rPr>
              <a:t> YILI</a:t>
            </a:r>
            <a:r>
              <a:rPr lang="en-GB" dirty="0">
                <a:solidFill>
                  <a:srgbClr val="7030A0"/>
                </a:solidFill>
              </a:rPr>
              <a:t> FAAL</a:t>
            </a:r>
            <a:r>
              <a:rPr lang="tr-TR" dirty="0">
                <a:solidFill>
                  <a:srgbClr val="7030A0"/>
                </a:solidFill>
              </a:rPr>
              <a:t>İ</a:t>
            </a:r>
            <a:r>
              <a:rPr lang="en-GB" dirty="0">
                <a:solidFill>
                  <a:srgbClr val="7030A0"/>
                </a:solidFill>
              </a:rPr>
              <a:t>YET</a:t>
            </a:r>
            <a:r>
              <a:rPr lang="tr-TR" dirty="0">
                <a:solidFill>
                  <a:srgbClr val="7030A0"/>
                </a:solidFill>
              </a:rPr>
              <a:t> PLANI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881508" y="381000"/>
            <a:ext cx="8535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GENEL KURUL TOPLANTISI                       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95BABA-E799-9444-8468-DC4460128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A47F1-E7F1-4732-A928-FC4B435B6FBF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81508" y="1412776"/>
            <a:ext cx="8535988" cy="500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endParaRPr lang="tr-TR" sz="2000" u="sng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tr-TR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Diğer konular: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Char char="ü"/>
              <a:defRPr/>
            </a:pPr>
            <a:r>
              <a:rPr lang="tr-TR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ACTL yıllık üye aidatının belirlenmesi: Yıllık aidatın aşağıda belirtildiği miktarda arttırılması düşünülmektedir.</a:t>
            </a:r>
          </a:p>
          <a:p>
            <a:pPr marL="800100" lvl="1" indent="-342900" eaLnBrk="1" hangingPunct="1">
              <a:lnSpc>
                <a:spcPct val="130000"/>
              </a:lnSpc>
              <a:buFont typeface="Courier New" panose="02070309020205020404" pitchFamily="49" charset="0"/>
              <a:buChar char="o"/>
              <a:defRPr/>
            </a:pPr>
            <a:r>
              <a:rPr lang="tr-TR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Aile üyelik aidatı: 100€</a:t>
            </a:r>
          </a:p>
          <a:p>
            <a:pPr marL="800100" lvl="1" indent="-342900" eaLnBrk="1" hangingPunct="1">
              <a:lnSpc>
                <a:spcPct val="130000"/>
              </a:lnSpc>
              <a:buFont typeface="Courier New" panose="02070309020205020404" pitchFamily="49" charset="0"/>
              <a:buChar char="o"/>
              <a:defRPr/>
            </a:pPr>
            <a:r>
              <a:rPr lang="tr-TR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Ferdi aidat: 75€</a:t>
            </a:r>
          </a:p>
          <a:p>
            <a:pPr marL="400050" eaLnBrk="1" hangingPunct="1">
              <a:lnSpc>
                <a:spcPct val="130000"/>
              </a:lnSpc>
              <a:buFont typeface="Wingdings" pitchFamily="2" charset="2"/>
              <a:buChar char="ü"/>
              <a:defRPr/>
            </a:pPr>
            <a:r>
              <a:rPr lang="tr-TR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ACTL  Veri Gizlilik Bildirgesi</a:t>
            </a:r>
          </a:p>
          <a:p>
            <a:pPr marL="800100" lvl="1" indent="-342900" eaLnBrk="1" hangingPunct="1">
              <a:lnSpc>
                <a:spcPct val="130000"/>
              </a:lnSpc>
              <a:buFont typeface="Courier New" panose="02070309020205020404" pitchFamily="49" charset="0"/>
              <a:buChar char="o"/>
              <a:defRPr/>
            </a:pPr>
            <a:r>
              <a:rPr lang="tr-TR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Önemi ve ACTL üzerinde etkisi</a:t>
            </a:r>
          </a:p>
          <a:p>
            <a:pPr marL="800100" lvl="1" indent="-342900" eaLnBrk="1" hangingPunct="1">
              <a:lnSpc>
                <a:spcPct val="130000"/>
              </a:lnSpc>
              <a:buFont typeface="Courier New" panose="02070309020205020404" pitchFamily="49" charset="0"/>
              <a:buChar char="o"/>
              <a:defRPr/>
            </a:pPr>
            <a:r>
              <a:rPr lang="tr-TR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Web sayfası ve Facebook yayını</a:t>
            </a:r>
          </a:p>
          <a:p>
            <a:pPr marL="800100" lvl="1" indent="-342900" eaLnBrk="1" hangingPunct="1">
              <a:lnSpc>
                <a:spcPct val="130000"/>
              </a:lnSpc>
              <a:buFont typeface="Courier New" panose="02070309020205020404" pitchFamily="49" charset="0"/>
              <a:buChar char="o"/>
              <a:defRPr/>
            </a:pPr>
            <a:r>
              <a:rPr lang="tr-TR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Etkinliklerdeki fotoğrafların yayınlanması</a:t>
            </a:r>
          </a:p>
          <a:p>
            <a:pPr marL="400050" eaLnBrk="1" hangingPunct="1">
              <a:lnSpc>
                <a:spcPct val="130000"/>
              </a:lnSpc>
              <a:buFont typeface="Wingdings" pitchFamily="2" charset="2"/>
              <a:buChar char="ü"/>
              <a:defRPr/>
            </a:pPr>
            <a:r>
              <a:rPr lang="tr-TR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Avrupa Parlamentosu seçimleri hakkında bilgi</a:t>
            </a:r>
          </a:p>
          <a:p>
            <a:pPr marL="57150" indent="0" eaLnBrk="1" hangingPunct="1">
              <a:lnSpc>
                <a:spcPct val="130000"/>
              </a:lnSpc>
              <a:defRPr/>
            </a:pPr>
            <a:r>
              <a:rPr lang="tr-TR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Dilekler ve Öneriler:???</a:t>
            </a:r>
            <a:endParaRPr lang="fr-FR" sz="1800" b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07951" y="1365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1800" b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4101" name="Picture 9" descr="YENILen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763" y="247650"/>
            <a:ext cx="1052512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881508" y="381000"/>
            <a:ext cx="85359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GENEL KURUL TOPLANTISI</a:t>
            </a:r>
          </a:p>
          <a:p>
            <a:pPr eaLnBrk="1" hangingPunct="1">
              <a:defRPr/>
            </a:pPr>
            <a:r>
              <a:rPr lang="fr-F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ASSEMBLEE GENERALE           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3B4F28-70F9-B144-B669-B19BF149B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466A5-A080-44FD-A27B-1589AE6D34E5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832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40632" y="1916832"/>
            <a:ext cx="184377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219" name="Picture 6" descr="YENILen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763" y="247650"/>
            <a:ext cx="1052512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9825" y="3425825"/>
            <a:ext cx="7939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9825" y="3425825"/>
            <a:ext cx="7939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9825" y="3425825"/>
            <a:ext cx="7939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914445" y="1909183"/>
            <a:ext cx="1296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333399"/>
                </a:solidFill>
              </a:rPr>
              <a:t>SONUÇ</a:t>
            </a:r>
            <a:endParaRPr lang="en-GB" dirty="0">
              <a:solidFill>
                <a:srgbClr val="33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618" y="2780928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tr-TR" sz="2000" b="0" dirty="0">
                <a:solidFill>
                  <a:srgbClr val="333399"/>
                </a:solidFill>
              </a:rPr>
              <a:t>Katılımınız için teşekkür ederiz</a:t>
            </a:r>
            <a:r>
              <a:rPr lang="en-US" sz="2000" b="0" dirty="0">
                <a:solidFill>
                  <a:srgbClr val="333399"/>
                </a:solidFill>
              </a:rPr>
              <a:t>.</a:t>
            </a:r>
            <a:endParaRPr lang="tr-TR" sz="2000" b="0" dirty="0">
              <a:solidFill>
                <a:srgbClr val="333399"/>
              </a:solidFill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tr-TR" sz="2000" b="0" dirty="0">
                <a:solidFill>
                  <a:srgbClr val="333399"/>
                </a:solidFill>
              </a:rPr>
              <a:t>Bize maddi ve manevi desteğini eksik etmeyen Lüksemburg’da yerleşik kuruluşlarımıza da ayrıca teşekkür ederiz.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tr-TR" sz="2000" b="0" dirty="0">
                <a:solidFill>
                  <a:srgbClr val="333399"/>
                </a:solidFill>
              </a:rPr>
              <a:t>Daha fazla interaktif, katılımcı bir işbirliği beklemekteyiz.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881508" y="381000"/>
            <a:ext cx="85359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GENEL KURUL TOPLANTISI</a:t>
            </a:r>
          </a:p>
          <a:p>
            <a:pPr eaLnBrk="1" hangingPunct="1">
              <a:defRPr/>
            </a:pPr>
            <a:r>
              <a:rPr lang="fr-F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ASSEMBLEE GENERALE           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EF0917-B1C0-174A-9D49-E099ED90C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A47F1-E7F1-4732-A928-FC4B435B6FBF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6" descr="YENILen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763" y="247650"/>
            <a:ext cx="1052512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9825" y="3425825"/>
            <a:ext cx="7939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9825" y="3425825"/>
            <a:ext cx="7939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9825" y="3425825"/>
            <a:ext cx="7939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881508" y="381000"/>
            <a:ext cx="85359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GENEL KURUL TOPLANTISI</a:t>
            </a:r>
          </a:p>
          <a:p>
            <a:pPr eaLnBrk="1" hangingPunct="1">
              <a:defRPr/>
            </a:pPr>
            <a:r>
              <a:rPr lang="fr-F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ASSEMBLEE GENERALE           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881508" y="1162148"/>
            <a:ext cx="8829675" cy="5579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10000"/>
              </a:lnSpc>
            </a:pPr>
            <a:r>
              <a:rPr lang="tr-TR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GÜNDEM</a:t>
            </a:r>
            <a:endParaRPr lang="fr-CH" u="sng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lnSpc>
                <a:spcPct val="110000"/>
              </a:lnSpc>
            </a:pPr>
            <a:endParaRPr lang="tr-TR" sz="1400" u="sng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lnSpc>
                <a:spcPct val="110000"/>
              </a:lnSpc>
              <a:buFontTx/>
              <a:buAutoNum type="arabicPeriod"/>
            </a:pPr>
            <a:r>
              <a:rPr lang="fr-CH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Divan se</a:t>
            </a:r>
            <a:r>
              <a:rPr lang="tr-TR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ç</a:t>
            </a:r>
            <a:r>
              <a:rPr lang="fr-CH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imi</a:t>
            </a:r>
            <a:r>
              <a:rPr lang="tr-TR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 </a:t>
            </a:r>
            <a:endParaRPr lang="fr-CH" b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  <a:p>
            <a:pPr marL="342900" indent="-342900">
              <a:lnSpc>
                <a:spcPct val="110000"/>
              </a:lnSpc>
              <a:buFontTx/>
              <a:buAutoNum type="arabicPeriod"/>
            </a:pPr>
            <a:r>
              <a:rPr lang="tr-TR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Üye mazeret ve vekaletleri</a:t>
            </a:r>
            <a:endParaRPr lang="en-GB" b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  <a:p>
            <a:pPr marL="342900" indent="-342900">
              <a:lnSpc>
                <a:spcPct val="110000"/>
              </a:lnSpc>
              <a:buFontTx/>
              <a:buAutoNum type="arabicPeriod"/>
            </a:pPr>
            <a:r>
              <a:rPr lang="tr-TR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Yönetim Kurulu Raporu</a:t>
            </a:r>
          </a:p>
          <a:p>
            <a:pPr marL="342900" indent="-342900">
              <a:lnSpc>
                <a:spcPct val="110000"/>
              </a:lnSpc>
              <a:buFontTx/>
              <a:buAutoNum type="arabicPeriod"/>
            </a:pPr>
            <a:r>
              <a:rPr lang="tr-TR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Denet</a:t>
            </a:r>
            <a:r>
              <a:rPr lang="fr-CH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i</a:t>
            </a:r>
            <a:r>
              <a:rPr lang="tr-TR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ci raporu</a:t>
            </a:r>
            <a:r>
              <a:rPr lang="fr-CH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 </a:t>
            </a:r>
            <a:r>
              <a:rPr lang="fr-CH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ve</a:t>
            </a:r>
            <a:r>
              <a:rPr lang="fr-CH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 </a:t>
            </a:r>
            <a:r>
              <a:rPr lang="fr-CH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hesaplar</a:t>
            </a:r>
            <a:r>
              <a:rPr lang="tr-TR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ı</a:t>
            </a:r>
            <a:r>
              <a:rPr lang="fr-CH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n </a:t>
            </a:r>
            <a:r>
              <a:rPr lang="fr-CH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onaylanmas</a:t>
            </a:r>
            <a:r>
              <a:rPr lang="tr-TR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ı</a:t>
            </a:r>
            <a:endParaRPr lang="fr-CH" b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  <a:p>
            <a:pPr marL="342900" indent="-342900">
              <a:lnSpc>
                <a:spcPct val="110000"/>
              </a:lnSpc>
              <a:buFontTx/>
              <a:buAutoNum type="arabicPeriod"/>
            </a:pPr>
            <a:r>
              <a:rPr lang="tr-TR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ACTL Yönetim Kurulu seçimi</a:t>
            </a:r>
          </a:p>
          <a:p>
            <a:pPr marL="342900" indent="-342900">
              <a:lnSpc>
                <a:spcPct val="110000"/>
              </a:lnSpc>
              <a:buFontTx/>
              <a:buAutoNum type="arabicPeriod"/>
            </a:pPr>
            <a:r>
              <a:rPr lang="fr-CH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2019 </a:t>
            </a:r>
            <a:r>
              <a:rPr lang="fr-CH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Etkinlik</a:t>
            </a:r>
            <a:r>
              <a:rPr lang="fr-CH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 </a:t>
            </a:r>
            <a:r>
              <a:rPr lang="tr-TR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P</a:t>
            </a:r>
            <a:r>
              <a:rPr lang="fr-CH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lan</a:t>
            </a:r>
            <a:r>
              <a:rPr lang="tr-TR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ı</a:t>
            </a:r>
          </a:p>
          <a:p>
            <a:pPr marL="342900" indent="-342900">
              <a:lnSpc>
                <a:spcPct val="110000"/>
              </a:lnSpc>
              <a:buFontTx/>
              <a:buAutoNum type="arabicPeriod"/>
            </a:pPr>
            <a:r>
              <a:rPr lang="tr-TR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Diğer konular</a:t>
            </a:r>
            <a:endParaRPr lang="en-GB" b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  <a:p>
            <a:pPr marL="914400" lvl="1" indent="-457200">
              <a:lnSpc>
                <a:spcPct val="110000"/>
              </a:lnSpc>
              <a:buFont typeface="+mj-lt"/>
              <a:buAutoNum type="alphaLcPeriod"/>
            </a:pPr>
            <a:r>
              <a:rPr lang="tr-TR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Üyelik aidatı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lphaLcPeriod"/>
            </a:pPr>
            <a:r>
              <a:rPr lang="tr-TR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Veri gizlilik bildirgesi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lphaLcPeriod"/>
            </a:pPr>
            <a:r>
              <a:rPr lang="tr-TR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AB Parlamento seçimleri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lphaLcPeriod"/>
            </a:pPr>
            <a:r>
              <a:rPr lang="tr-TR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Dilekler ve öneriler.</a:t>
            </a:r>
          </a:p>
          <a:p>
            <a:pPr marL="342900" indent="-342900">
              <a:lnSpc>
                <a:spcPct val="110000"/>
              </a:lnSpc>
              <a:buFontTx/>
              <a:buAutoNum type="arabicPeriod"/>
            </a:pPr>
            <a:r>
              <a:rPr lang="tr-TR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Sonuç</a:t>
            </a:r>
            <a:endParaRPr lang="en-US" b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79E5B6-743E-C143-8427-BB8065FEE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A47F1-E7F1-4732-A928-FC4B435B6FBF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65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44488" y="1268760"/>
            <a:ext cx="9145016" cy="553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ct val="15000"/>
              </a:spcAft>
            </a:pPr>
            <a:r>
              <a:rPr lang="fr-FR" sz="2000" u="sng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GİRİŞ:</a:t>
            </a:r>
            <a:br>
              <a:rPr lang="fr-FR" sz="1000" u="sng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tr-TR" sz="1000" u="sng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Mevcut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Yönetim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Kurulu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ikinci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yılını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başarı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ile </a:t>
            </a: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tamamlamıştır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342900" indent="-342900">
              <a:lnSpc>
                <a:spcPct val="120000"/>
              </a:lnSpc>
            </a:pP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Yeni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web </a:t>
            </a: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sayfamız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Facebook </a:t>
            </a: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sayfamız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kendi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imkanlarımızla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daha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interaktif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kolay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kullanılır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hale </a:t>
            </a: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getirilmiştir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br>
              <a:rPr lang="fr-FR" sz="1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sz="1000" b="0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Amac</a:t>
            </a:r>
            <a:r>
              <a:rPr lang="tr-T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ı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tr-T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ı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z: </a:t>
            </a:r>
          </a:p>
          <a:p>
            <a:pPr marL="342900" indent="-342900">
              <a:lnSpc>
                <a:spcPct val="120000"/>
              </a:lnSpc>
            </a:pPr>
            <a:r>
              <a:rPr lang="fr-F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tr-T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Lüksemburg Türk Kültür Derneği’nin amacı, kültürel faaliyetler ve dostlukların geliştirilmesini sağlamak amacı ile, Türk Kültürü'nün ve </a:t>
            </a:r>
            <a:r>
              <a:rPr lang="tr-TR" sz="16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yanısıra</a:t>
            </a:r>
            <a:r>
              <a:rPr lang="tr-T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Türk Tarihi ve Türk Dilinin öncelikle Lüksemburg Türk Toplumuna tanıtmak, bu doğrultuda eğitim ve konferanslar tertiplemek, sergi ve konser benzeri etkinlikler düzenleyerek Lüksemburg ve Avrupa’ya tanıtım faaliyetlerini kesintisiz yürütülmektir.</a:t>
            </a:r>
          </a:p>
          <a:p>
            <a:pPr marL="342900" indent="-342900">
              <a:lnSpc>
                <a:spcPct val="120000"/>
              </a:lnSpc>
            </a:pPr>
            <a:r>
              <a:rPr lang="en-GB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tr-T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 faaliyetler Türkiye Cumhuriyeti'nin kurucusu Mustafa Kemal </a:t>
            </a:r>
            <a:r>
              <a:rPr lang="tr-TR" sz="16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ATATÜRK'ün</a:t>
            </a:r>
            <a:r>
              <a:rPr lang="tr-T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ilkeleri çerçevesinde yapılmaktadır..</a:t>
            </a:r>
            <a:endParaRPr lang="tr-TR" sz="1000" b="0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endParaRPr lang="tr-TR" sz="1000" b="0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Yapımız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fr-FR" sz="16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Yönetim</a:t>
            </a:r>
            <a:r>
              <a:rPr lang="fr-F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16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Kurulu</a:t>
            </a:r>
            <a:r>
              <a:rPr lang="fr-F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Dan</a:t>
            </a:r>
            <a:r>
              <a:rPr lang="tr-TR" sz="16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ış</a:t>
            </a:r>
            <a:r>
              <a:rPr lang="fr-F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 </a:t>
            </a:r>
            <a:r>
              <a:rPr lang="fr-FR" sz="16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Kurulu</a:t>
            </a:r>
            <a:r>
              <a:rPr lang="fr-F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tr-T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16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Üyeler</a:t>
            </a:r>
            <a:r>
              <a:rPr lang="fr-F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fr-FR" sz="16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Aktif</a:t>
            </a:r>
            <a:r>
              <a:rPr lang="fr-F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16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Destek</a:t>
            </a:r>
            <a:r>
              <a:rPr lang="fr-F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16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veren</a:t>
            </a:r>
            <a:r>
              <a:rPr lang="fr-F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16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kişi</a:t>
            </a:r>
            <a:r>
              <a:rPr lang="fr-F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16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</a:t>
            </a:r>
            <a:r>
              <a:rPr lang="fr-F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16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kuruluşlar</a:t>
            </a:r>
            <a:endParaRPr lang="fr-FR" sz="1000" b="0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lnSpc>
                <a:spcPct val="120000"/>
              </a:lnSpc>
              <a:spcAft>
                <a:spcPct val="15000"/>
              </a:spcAft>
            </a:pPr>
            <a:endParaRPr lang="tr-TR" sz="1000" b="0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lnSpc>
                <a:spcPct val="120000"/>
              </a:lnSpc>
              <a:spcAft>
                <a:spcPct val="15000"/>
              </a:spcAft>
            </a:pP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Hedef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0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kitlemiz</a:t>
            </a:r>
            <a:r>
              <a:rPr lang="fr-FR" sz="20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tr-T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Ön</a:t>
            </a:r>
            <a:r>
              <a:rPr lang="fr-FR" sz="16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celikle</a:t>
            </a:r>
            <a:r>
              <a:rPr lang="fr-F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</a:t>
            </a:r>
            <a:r>
              <a:rPr lang="tr-TR" sz="16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ükse</a:t>
            </a:r>
            <a:r>
              <a:rPr lang="fr-FR" sz="16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mburg’da</a:t>
            </a:r>
            <a:r>
              <a:rPr lang="fr-F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16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ya</a:t>
            </a:r>
            <a:r>
              <a:rPr lang="tr-T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ş</a:t>
            </a:r>
            <a:r>
              <a:rPr lang="fr-F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ayan </a:t>
            </a:r>
            <a:r>
              <a:rPr lang="fr-FR" sz="16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Türkler</a:t>
            </a:r>
            <a:r>
              <a:rPr lang="fr-F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fr-FR" sz="16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aileler</a:t>
            </a:r>
            <a:r>
              <a:rPr lang="fr-F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16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</a:t>
            </a:r>
            <a:r>
              <a:rPr lang="fr-FR" sz="1600" b="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1600" b="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çocukları</a:t>
            </a:r>
            <a:endParaRPr lang="en-US" sz="1600" b="0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7951" y="1365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1800" b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5125" name="Picture 10" descr="YENILen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763" y="247650"/>
            <a:ext cx="1052512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881508" y="381000"/>
            <a:ext cx="85359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GENEL KURUL TOPLANTISI</a:t>
            </a:r>
          </a:p>
          <a:p>
            <a:pPr eaLnBrk="1" hangingPunct="1">
              <a:defRPr/>
            </a:pPr>
            <a:r>
              <a:rPr lang="fr-F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ASSEMBLEE GENERALE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9BE725-B5AD-F44B-8BD8-64F038868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466A5-A080-44FD-A27B-1589AE6D34E5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6" descr="YENILen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763" y="247650"/>
            <a:ext cx="1052512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9825" y="3425825"/>
            <a:ext cx="7939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9825" y="3425825"/>
            <a:ext cx="7939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9825" y="3425825"/>
            <a:ext cx="7939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16496" y="1753323"/>
            <a:ext cx="9145016" cy="4651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lang="fr-CH" sz="2000" b="0" dirty="0">
                <a:solidFill>
                  <a:schemeClr val="accent2"/>
                </a:solidFill>
              </a:rPr>
              <a:t>Türk </a:t>
            </a:r>
            <a:r>
              <a:rPr lang="fr-CH" sz="2000" b="0" dirty="0" err="1">
                <a:solidFill>
                  <a:schemeClr val="accent2"/>
                </a:solidFill>
              </a:rPr>
              <a:t>Gecesi</a:t>
            </a:r>
            <a:r>
              <a:rPr lang="fr-CH" sz="2000" b="0" dirty="0">
                <a:solidFill>
                  <a:schemeClr val="accent2"/>
                </a:solidFill>
              </a:rPr>
              <a:t> (</a:t>
            </a:r>
            <a:r>
              <a:rPr lang="fr-CH" sz="2000" b="0" dirty="0" err="1">
                <a:solidFill>
                  <a:schemeClr val="accent2"/>
                </a:solidFill>
              </a:rPr>
              <a:t>Türkçe</a:t>
            </a:r>
            <a:r>
              <a:rPr lang="fr-CH" sz="2000" b="0" dirty="0">
                <a:solidFill>
                  <a:schemeClr val="accent2"/>
                </a:solidFill>
              </a:rPr>
              <a:t> </a:t>
            </a:r>
            <a:r>
              <a:rPr lang="fr-CH" sz="2000" b="0" dirty="0" err="1">
                <a:solidFill>
                  <a:schemeClr val="accent2"/>
                </a:solidFill>
              </a:rPr>
              <a:t>Canlı</a:t>
            </a:r>
            <a:r>
              <a:rPr lang="fr-CH" sz="2000" b="0" dirty="0">
                <a:solidFill>
                  <a:schemeClr val="accent2"/>
                </a:solidFill>
              </a:rPr>
              <a:t> </a:t>
            </a:r>
            <a:r>
              <a:rPr lang="fr-CH" sz="2000" b="0" dirty="0" err="1">
                <a:solidFill>
                  <a:schemeClr val="accent2"/>
                </a:solidFill>
              </a:rPr>
              <a:t>Müzik</a:t>
            </a:r>
            <a:r>
              <a:rPr lang="fr-CH" sz="2000" b="0" dirty="0">
                <a:solidFill>
                  <a:schemeClr val="accent2"/>
                </a:solidFill>
              </a:rPr>
              <a:t>): 20 Ocak 2018 </a:t>
            </a:r>
            <a:r>
              <a:rPr lang="tr-TR" sz="2000" b="0" dirty="0">
                <a:solidFill>
                  <a:schemeClr val="accent2"/>
                </a:solidFill>
              </a:rPr>
              <a:t> </a:t>
            </a:r>
            <a:endParaRPr lang="en-GB" sz="2000" dirty="0">
              <a:solidFill>
                <a:schemeClr val="accent2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lang="fr-CH" sz="2000" b="0" dirty="0">
                <a:solidFill>
                  <a:schemeClr val="accent2"/>
                </a:solidFill>
              </a:rPr>
              <a:t>Bowling </a:t>
            </a:r>
            <a:r>
              <a:rPr lang="fr-CH" sz="2000" b="0" dirty="0" err="1">
                <a:solidFill>
                  <a:schemeClr val="accent2"/>
                </a:solidFill>
              </a:rPr>
              <a:t>yarışması</a:t>
            </a:r>
            <a:r>
              <a:rPr lang="fr-CH" sz="2000" b="0" dirty="0">
                <a:solidFill>
                  <a:schemeClr val="accent2"/>
                </a:solidFill>
              </a:rPr>
              <a:t> : 23 </a:t>
            </a:r>
            <a:r>
              <a:rPr lang="fr-CH" sz="2000" b="0" dirty="0" err="1">
                <a:solidFill>
                  <a:schemeClr val="accent2"/>
                </a:solidFill>
              </a:rPr>
              <a:t>Şubat</a:t>
            </a:r>
            <a:r>
              <a:rPr lang="fr-CH" sz="2000" b="0" dirty="0">
                <a:solidFill>
                  <a:schemeClr val="accent2"/>
                </a:solidFill>
              </a:rPr>
              <a:t> 2018  </a:t>
            </a:r>
            <a:endParaRPr lang="en-GB" sz="2000" dirty="0">
              <a:solidFill>
                <a:schemeClr val="accent2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lang="en-GB" sz="2000" b="0" dirty="0" err="1">
                <a:solidFill>
                  <a:schemeClr val="accent2"/>
                </a:solidFill>
              </a:rPr>
              <a:t>Türkü</a:t>
            </a:r>
            <a:r>
              <a:rPr lang="en-GB" sz="2000" b="0" dirty="0">
                <a:solidFill>
                  <a:schemeClr val="accent2"/>
                </a:solidFill>
              </a:rPr>
              <a:t> </a:t>
            </a:r>
            <a:r>
              <a:rPr lang="en-GB" sz="2000" b="0" dirty="0" err="1">
                <a:solidFill>
                  <a:schemeClr val="accent2"/>
                </a:solidFill>
              </a:rPr>
              <a:t>Gecesi</a:t>
            </a:r>
            <a:r>
              <a:rPr lang="en-GB" sz="2000" b="0" dirty="0">
                <a:solidFill>
                  <a:schemeClr val="accent2"/>
                </a:solidFill>
              </a:rPr>
              <a:t> (</a:t>
            </a:r>
            <a:r>
              <a:rPr lang="en-GB" sz="2000" b="0" dirty="0" err="1">
                <a:solidFill>
                  <a:schemeClr val="accent2"/>
                </a:solidFill>
              </a:rPr>
              <a:t>Dinleti</a:t>
            </a:r>
            <a:r>
              <a:rPr lang="en-GB" sz="2000" b="0" dirty="0">
                <a:solidFill>
                  <a:schemeClr val="accent2"/>
                </a:solidFill>
              </a:rPr>
              <a:t>): 05 </a:t>
            </a:r>
            <a:r>
              <a:rPr lang="en-GB" sz="2000" b="0" dirty="0" err="1">
                <a:solidFill>
                  <a:schemeClr val="accent2"/>
                </a:solidFill>
              </a:rPr>
              <a:t>Mayıs</a:t>
            </a:r>
            <a:r>
              <a:rPr lang="en-GB" sz="2000" b="0" dirty="0">
                <a:solidFill>
                  <a:schemeClr val="accent2"/>
                </a:solidFill>
              </a:rPr>
              <a:t> 2018  </a:t>
            </a:r>
            <a:endParaRPr lang="en-GB" sz="2000" dirty="0">
              <a:solidFill>
                <a:schemeClr val="accent2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lang="en-GB" sz="2000" b="0" dirty="0">
                <a:solidFill>
                  <a:schemeClr val="accent2"/>
                </a:solidFill>
              </a:rPr>
              <a:t>23 Nisan </a:t>
            </a:r>
            <a:r>
              <a:rPr lang="en-GB" sz="2000" b="0" dirty="0" err="1">
                <a:solidFill>
                  <a:schemeClr val="accent2"/>
                </a:solidFill>
              </a:rPr>
              <a:t>Ulusal</a:t>
            </a:r>
            <a:r>
              <a:rPr lang="en-GB" sz="2000" b="0" dirty="0">
                <a:solidFill>
                  <a:schemeClr val="accent2"/>
                </a:solidFill>
              </a:rPr>
              <a:t> </a:t>
            </a:r>
            <a:r>
              <a:rPr lang="en-GB" sz="2000" b="0" dirty="0" err="1">
                <a:solidFill>
                  <a:schemeClr val="accent2"/>
                </a:solidFill>
              </a:rPr>
              <a:t>Egemenlik</a:t>
            </a:r>
            <a:r>
              <a:rPr lang="en-GB" sz="2000" b="0" dirty="0">
                <a:solidFill>
                  <a:schemeClr val="accent2"/>
                </a:solidFill>
              </a:rPr>
              <a:t> </a:t>
            </a:r>
            <a:r>
              <a:rPr lang="en-GB" sz="2000" b="0" dirty="0" err="1">
                <a:solidFill>
                  <a:schemeClr val="accent2"/>
                </a:solidFill>
              </a:rPr>
              <a:t>ve</a:t>
            </a:r>
            <a:r>
              <a:rPr lang="en-GB" sz="2000" b="0" dirty="0">
                <a:solidFill>
                  <a:schemeClr val="accent2"/>
                </a:solidFill>
              </a:rPr>
              <a:t> </a:t>
            </a:r>
            <a:r>
              <a:rPr lang="en-GB" sz="2000" b="0" dirty="0" err="1">
                <a:solidFill>
                  <a:schemeClr val="accent2"/>
                </a:solidFill>
              </a:rPr>
              <a:t>Çocuk</a:t>
            </a:r>
            <a:r>
              <a:rPr lang="en-GB" sz="2000" b="0" dirty="0">
                <a:solidFill>
                  <a:schemeClr val="accent2"/>
                </a:solidFill>
              </a:rPr>
              <a:t> </a:t>
            </a:r>
            <a:r>
              <a:rPr lang="en-GB" sz="2000" b="0" dirty="0" err="1">
                <a:solidFill>
                  <a:schemeClr val="accent2"/>
                </a:solidFill>
              </a:rPr>
              <a:t>Bayramı</a:t>
            </a:r>
            <a:r>
              <a:rPr lang="en-GB" sz="2000" b="0" dirty="0">
                <a:solidFill>
                  <a:schemeClr val="accent2"/>
                </a:solidFill>
              </a:rPr>
              <a:t> : 22 Nisan 2018  </a:t>
            </a:r>
          </a:p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lang="en-US" sz="2000" b="0" dirty="0" err="1">
                <a:solidFill>
                  <a:schemeClr val="accent2"/>
                </a:solidFill>
              </a:rPr>
              <a:t>Sunay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Akın</a:t>
            </a:r>
            <a:r>
              <a:rPr lang="en-US" sz="2000" b="0" dirty="0">
                <a:solidFill>
                  <a:schemeClr val="accent2"/>
                </a:solidFill>
              </a:rPr>
              <a:t> “</a:t>
            </a:r>
            <a:r>
              <a:rPr lang="en-US" sz="2000" b="0" dirty="0" err="1">
                <a:solidFill>
                  <a:schemeClr val="accent2"/>
                </a:solidFill>
              </a:rPr>
              <a:t>Özgürlük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Yolu</a:t>
            </a:r>
            <a:r>
              <a:rPr lang="en-US" sz="2000" b="0" dirty="0">
                <a:solidFill>
                  <a:schemeClr val="accent2"/>
                </a:solidFill>
              </a:rPr>
              <a:t>”: 17 </a:t>
            </a:r>
            <a:r>
              <a:rPr lang="en-US" sz="2000" b="0" dirty="0" err="1">
                <a:solidFill>
                  <a:schemeClr val="accent2"/>
                </a:solidFill>
              </a:rPr>
              <a:t>Mayıs</a:t>
            </a:r>
            <a:r>
              <a:rPr lang="en-US" sz="2000" b="0" dirty="0">
                <a:solidFill>
                  <a:schemeClr val="accent2"/>
                </a:solidFill>
              </a:rPr>
              <a:t> 2018  </a:t>
            </a:r>
          </a:p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lang="en-US" sz="2000" b="0" dirty="0">
                <a:solidFill>
                  <a:schemeClr val="accent2"/>
                </a:solidFill>
              </a:rPr>
              <a:t>Fête </a:t>
            </a:r>
            <a:r>
              <a:rPr lang="en-US" sz="2000" b="0" dirty="0" err="1">
                <a:solidFill>
                  <a:schemeClr val="accent2"/>
                </a:solidFill>
              </a:rPr>
              <a:t>multiculturelle</a:t>
            </a:r>
            <a:r>
              <a:rPr lang="en-US" sz="2000" b="0" dirty="0">
                <a:solidFill>
                  <a:schemeClr val="accent2"/>
                </a:solidFill>
              </a:rPr>
              <a:t>: </a:t>
            </a:r>
            <a:r>
              <a:rPr lang="en-US" sz="2000" b="0" dirty="0" err="1">
                <a:solidFill>
                  <a:schemeClr val="accent2"/>
                </a:solidFill>
              </a:rPr>
              <a:t>Türk</a:t>
            </a:r>
            <a:r>
              <a:rPr lang="en-US" sz="2000" b="0" dirty="0">
                <a:solidFill>
                  <a:schemeClr val="accent2"/>
                </a:solidFill>
              </a:rPr>
              <a:t> standi, </a:t>
            </a:r>
            <a:r>
              <a:rPr lang="en-US" sz="2000" b="0" dirty="0" err="1">
                <a:solidFill>
                  <a:schemeClr val="accent2"/>
                </a:solidFill>
              </a:rPr>
              <a:t>tanıtım</a:t>
            </a:r>
            <a:r>
              <a:rPr lang="en-US" sz="2000" b="0" dirty="0">
                <a:solidFill>
                  <a:schemeClr val="accent2"/>
                </a:solidFill>
              </a:rPr>
              <a:t>: </a:t>
            </a:r>
            <a:r>
              <a:rPr lang="tr-TR" sz="2000" b="0" dirty="0">
                <a:solidFill>
                  <a:schemeClr val="accent2"/>
                </a:solidFill>
              </a:rPr>
              <a:t>03</a:t>
            </a:r>
            <a:r>
              <a:rPr lang="en-GB" sz="2000" b="0" dirty="0" err="1">
                <a:solidFill>
                  <a:schemeClr val="accent2"/>
                </a:solidFill>
              </a:rPr>
              <a:t>Haziran</a:t>
            </a:r>
            <a:r>
              <a:rPr lang="en-GB" sz="2000" b="0" dirty="0">
                <a:solidFill>
                  <a:schemeClr val="accent2"/>
                </a:solidFill>
              </a:rPr>
              <a:t> 2018 </a:t>
            </a:r>
            <a:endParaRPr lang="en-GB" sz="2000" dirty="0">
              <a:solidFill>
                <a:schemeClr val="accent2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lang="tr-TR" sz="2000" b="0" dirty="0">
                <a:solidFill>
                  <a:schemeClr val="accent2"/>
                </a:solidFill>
              </a:rPr>
              <a:t>Yaza merhaba pikniği: 17 Haziran 2018</a:t>
            </a:r>
            <a:endParaRPr lang="en-GB" sz="2000" dirty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lang="en-GB" sz="2000" b="0" dirty="0">
                <a:solidFill>
                  <a:schemeClr val="accent2"/>
                </a:solidFill>
              </a:rPr>
              <a:t>29 </a:t>
            </a:r>
            <a:r>
              <a:rPr lang="en-GB" sz="2000" b="0" dirty="0" err="1">
                <a:solidFill>
                  <a:schemeClr val="accent2"/>
                </a:solidFill>
              </a:rPr>
              <a:t>Ekim</a:t>
            </a:r>
            <a:r>
              <a:rPr lang="en-GB" sz="2000" b="0" dirty="0">
                <a:solidFill>
                  <a:schemeClr val="accent2"/>
                </a:solidFill>
              </a:rPr>
              <a:t> Cumhuriyet </a:t>
            </a:r>
            <a:r>
              <a:rPr lang="en-GB" sz="2000" b="0" dirty="0" err="1">
                <a:solidFill>
                  <a:schemeClr val="accent2"/>
                </a:solidFill>
              </a:rPr>
              <a:t>Bayramı</a:t>
            </a:r>
            <a:r>
              <a:rPr lang="en-GB" sz="2000" b="0" dirty="0">
                <a:solidFill>
                  <a:schemeClr val="accent2"/>
                </a:solidFill>
              </a:rPr>
              <a:t> </a:t>
            </a:r>
            <a:r>
              <a:rPr lang="en-GB" sz="2000" b="0" dirty="0" err="1">
                <a:solidFill>
                  <a:schemeClr val="accent2"/>
                </a:solidFill>
              </a:rPr>
              <a:t>Balosu</a:t>
            </a:r>
            <a:r>
              <a:rPr lang="en-GB" sz="2000" b="0" dirty="0">
                <a:solidFill>
                  <a:schemeClr val="accent2"/>
                </a:solidFill>
              </a:rPr>
              <a:t>: 2</a:t>
            </a:r>
            <a:r>
              <a:rPr lang="tr-TR" sz="2000" b="0" dirty="0">
                <a:solidFill>
                  <a:schemeClr val="accent2"/>
                </a:solidFill>
              </a:rPr>
              <a:t>9</a:t>
            </a:r>
            <a:r>
              <a:rPr lang="en-GB" sz="2000" b="0" dirty="0">
                <a:solidFill>
                  <a:schemeClr val="accent2"/>
                </a:solidFill>
              </a:rPr>
              <a:t> </a:t>
            </a:r>
            <a:r>
              <a:rPr lang="en-GB" sz="2000" b="0" dirty="0" err="1">
                <a:solidFill>
                  <a:schemeClr val="accent2"/>
                </a:solidFill>
              </a:rPr>
              <a:t>Ekim</a:t>
            </a:r>
            <a:r>
              <a:rPr lang="en-GB" sz="2000" b="0" dirty="0">
                <a:solidFill>
                  <a:schemeClr val="accent2"/>
                </a:solidFill>
              </a:rPr>
              <a:t> 2018 </a:t>
            </a:r>
          </a:p>
          <a:p>
            <a:pPr marL="285750" lvl="0" indent="-285750">
              <a:lnSpc>
                <a:spcPct val="150000"/>
              </a:lnSpc>
              <a:buFont typeface="Wingdings" charset="2"/>
              <a:buChar char="ü"/>
            </a:pPr>
            <a:r>
              <a:rPr lang="en-GB" sz="2000" b="0" dirty="0">
                <a:solidFill>
                  <a:schemeClr val="accent2"/>
                </a:solidFill>
              </a:rPr>
              <a:t>ACTL </a:t>
            </a:r>
            <a:r>
              <a:rPr lang="en-GB" sz="2000" b="0" dirty="0" err="1">
                <a:solidFill>
                  <a:schemeClr val="accent2"/>
                </a:solidFill>
              </a:rPr>
              <a:t>Kadınlar</a:t>
            </a:r>
            <a:r>
              <a:rPr lang="en-GB" sz="2000" b="0" dirty="0">
                <a:solidFill>
                  <a:schemeClr val="accent2"/>
                </a:solidFill>
              </a:rPr>
              <a:t> </a:t>
            </a:r>
            <a:r>
              <a:rPr lang="en-GB" sz="2000" b="0" dirty="0" err="1">
                <a:solidFill>
                  <a:schemeClr val="accent2"/>
                </a:solidFill>
              </a:rPr>
              <a:t>Kolu</a:t>
            </a:r>
            <a:r>
              <a:rPr lang="en-GB" sz="2000" b="0" dirty="0">
                <a:solidFill>
                  <a:schemeClr val="accent2"/>
                </a:solidFill>
              </a:rPr>
              <a:t> </a:t>
            </a:r>
            <a:r>
              <a:rPr lang="en-GB" sz="2000" b="0" dirty="0" err="1">
                <a:solidFill>
                  <a:schemeClr val="accent2"/>
                </a:solidFill>
              </a:rPr>
              <a:t>Faaliyetleri</a:t>
            </a:r>
            <a:r>
              <a:rPr lang="en-GB" sz="2000" b="0" dirty="0">
                <a:solidFill>
                  <a:schemeClr val="accent2"/>
                </a:solidFill>
              </a:rPr>
              <a:t> : Bu </a:t>
            </a:r>
            <a:r>
              <a:rPr lang="en-GB" sz="2000" b="0" dirty="0" err="1">
                <a:solidFill>
                  <a:schemeClr val="accent2"/>
                </a:solidFill>
              </a:rPr>
              <a:t>faaliyetler</a:t>
            </a:r>
            <a:r>
              <a:rPr lang="en-GB" sz="2000" b="0" dirty="0">
                <a:solidFill>
                  <a:schemeClr val="accent2"/>
                </a:solidFill>
              </a:rPr>
              <a:t>  KK </a:t>
            </a:r>
            <a:r>
              <a:rPr lang="en-GB" sz="2000" b="0" dirty="0" err="1">
                <a:solidFill>
                  <a:schemeClr val="accent2"/>
                </a:solidFill>
              </a:rPr>
              <a:t>Yönetim</a:t>
            </a:r>
            <a:r>
              <a:rPr lang="en-GB" sz="2000" b="0" dirty="0">
                <a:solidFill>
                  <a:schemeClr val="accent2"/>
                </a:solidFill>
              </a:rPr>
              <a:t> </a:t>
            </a:r>
            <a:r>
              <a:rPr lang="en-GB" sz="2000" b="0" dirty="0" err="1">
                <a:solidFill>
                  <a:schemeClr val="accent2"/>
                </a:solidFill>
              </a:rPr>
              <a:t>Kurulu</a:t>
            </a:r>
            <a:r>
              <a:rPr lang="en-GB" sz="2000" b="0" dirty="0">
                <a:solidFill>
                  <a:schemeClr val="accent2"/>
                </a:solidFill>
              </a:rPr>
              <a:t> </a:t>
            </a:r>
            <a:r>
              <a:rPr lang="en-GB" sz="2000" b="0" dirty="0" err="1">
                <a:solidFill>
                  <a:schemeClr val="accent2"/>
                </a:solidFill>
              </a:rPr>
              <a:t>tarafından</a:t>
            </a:r>
            <a:r>
              <a:rPr lang="en-GB" sz="2000" b="0" dirty="0">
                <a:solidFill>
                  <a:schemeClr val="accent2"/>
                </a:solidFill>
              </a:rPr>
              <a:t> </a:t>
            </a:r>
            <a:r>
              <a:rPr lang="en-GB" sz="2000" b="0" dirty="0" err="1">
                <a:solidFill>
                  <a:schemeClr val="accent2"/>
                </a:solidFill>
              </a:rPr>
              <a:t>planlanıp</a:t>
            </a:r>
            <a:r>
              <a:rPr lang="en-GB" sz="2000" b="0" dirty="0">
                <a:solidFill>
                  <a:schemeClr val="accent2"/>
                </a:solidFill>
              </a:rPr>
              <a:t> </a:t>
            </a:r>
            <a:r>
              <a:rPr lang="en-GB" sz="2000" b="0" dirty="0" err="1">
                <a:solidFill>
                  <a:schemeClr val="accent2"/>
                </a:solidFill>
              </a:rPr>
              <a:t>icra</a:t>
            </a:r>
            <a:r>
              <a:rPr lang="en-GB" sz="2000" b="0" dirty="0">
                <a:solidFill>
                  <a:schemeClr val="accent2"/>
                </a:solidFill>
              </a:rPr>
              <a:t> </a:t>
            </a:r>
            <a:r>
              <a:rPr lang="en-GB" sz="2000" b="0" dirty="0" err="1">
                <a:solidFill>
                  <a:schemeClr val="accent2"/>
                </a:solidFill>
              </a:rPr>
              <a:t>edilmiştir</a:t>
            </a:r>
            <a:r>
              <a:rPr lang="en-GB" sz="2000" b="0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85600" y="980728"/>
            <a:ext cx="417761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2018</a:t>
            </a:r>
            <a:r>
              <a:rPr lang="tr-TR" dirty="0">
                <a:solidFill>
                  <a:srgbClr val="7030A0"/>
                </a:solidFill>
              </a:rPr>
              <a:t> YILI</a:t>
            </a:r>
            <a:r>
              <a:rPr lang="en-GB" dirty="0">
                <a:solidFill>
                  <a:srgbClr val="7030A0"/>
                </a:solidFill>
              </a:rPr>
              <a:t> FAAL</a:t>
            </a:r>
            <a:r>
              <a:rPr lang="tr-TR" dirty="0">
                <a:solidFill>
                  <a:srgbClr val="7030A0"/>
                </a:solidFill>
              </a:rPr>
              <a:t>İ</a:t>
            </a:r>
            <a:r>
              <a:rPr lang="en-GB" dirty="0">
                <a:solidFill>
                  <a:srgbClr val="7030A0"/>
                </a:solidFill>
              </a:rPr>
              <a:t>YET</a:t>
            </a:r>
            <a:r>
              <a:rPr lang="tr-TR" dirty="0">
                <a:solidFill>
                  <a:srgbClr val="7030A0"/>
                </a:solidFill>
              </a:rPr>
              <a:t> PLANI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881508" y="381000"/>
            <a:ext cx="8535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GENEL KURUL TOPLANTISI                       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23E29A-95EE-834F-BD3C-C1D8968FC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A47F1-E7F1-4732-A928-FC4B435B6FBF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861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16496" y="1556792"/>
            <a:ext cx="9073008" cy="4498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en-US" sz="2000" b="0" dirty="0">
                <a:solidFill>
                  <a:schemeClr val="accent2"/>
                </a:solidFill>
              </a:rPr>
              <a:t>25 </a:t>
            </a:r>
            <a:r>
              <a:rPr lang="en-US" sz="2000" b="0" dirty="0" err="1">
                <a:solidFill>
                  <a:schemeClr val="accent2"/>
                </a:solidFill>
              </a:rPr>
              <a:t>Ocak</a:t>
            </a:r>
            <a:r>
              <a:rPr lang="en-US" sz="2000" b="0" dirty="0">
                <a:solidFill>
                  <a:schemeClr val="accent2"/>
                </a:solidFill>
              </a:rPr>
              <a:t>  -  </a:t>
            </a:r>
            <a:r>
              <a:rPr lang="en-US" sz="2000" b="0" dirty="0" err="1">
                <a:solidFill>
                  <a:schemeClr val="accent2"/>
                </a:solidFill>
              </a:rPr>
              <a:t>Kumaş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ve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Kurdele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ile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Gül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Yapımı</a:t>
            </a:r>
            <a:r>
              <a:rPr lang="en-US" sz="2000" b="0" dirty="0">
                <a:solidFill>
                  <a:schemeClr val="accent2"/>
                </a:solidFill>
              </a:rPr>
              <a:t>: </a:t>
            </a:r>
            <a:r>
              <a:rPr lang="en-US" sz="2000" b="0" dirty="0" err="1">
                <a:solidFill>
                  <a:schemeClr val="accent2"/>
                </a:solidFill>
              </a:rPr>
              <a:t>Gül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Yücel</a:t>
            </a:r>
            <a:endParaRPr lang="en-US" sz="2000" b="0" dirty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000" b="0" dirty="0">
                <a:solidFill>
                  <a:schemeClr val="accent2"/>
                </a:solidFill>
              </a:rPr>
              <a:t>08 </a:t>
            </a:r>
            <a:r>
              <a:rPr lang="en-US" sz="2000" b="0" dirty="0" err="1">
                <a:solidFill>
                  <a:schemeClr val="accent2"/>
                </a:solidFill>
              </a:rPr>
              <a:t>Şubat</a:t>
            </a:r>
            <a:r>
              <a:rPr lang="en-US" sz="2000" b="0" dirty="0">
                <a:solidFill>
                  <a:schemeClr val="accent2"/>
                </a:solidFill>
              </a:rPr>
              <a:t> -  10 </a:t>
            </a:r>
            <a:r>
              <a:rPr lang="en-US" sz="2000" b="0" dirty="0" err="1">
                <a:solidFill>
                  <a:schemeClr val="accent2"/>
                </a:solidFill>
              </a:rPr>
              <a:t>ders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Folklor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Kursu</a:t>
            </a:r>
            <a:r>
              <a:rPr lang="en-US" sz="2000" b="0" dirty="0">
                <a:solidFill>
                  <a:schemeClr val="accent2"/>
                </a:solidFill>
              </a:rPr>
              <a:t>: </a:t>
            </a:r>
            <a:r>
              <a:rPr lang="en-US" sz="2000" b="0" dirty="0" err="1">
                <a:solidFill>
                  <a:schemeClr val="accent2"/>
                </a:solidFill>
              </a:rPr>
              <a:t>Şebnem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Baydarlıoğlu</a:t>
            </a:r>
            <a:endParaRPr lang="en-US" sz="2000" b="0" dirty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000" b="0" dirty="0">
                <a:solidFill>
                  <a:schemeClr val="accent2"/>
                </a:solidFill>
              </a:rPr>
              <a:t>13 </a:t>
            </a:r>
            <a:r>
              <a:rPr lang="en-US" sz="2000" b="0" dirty="0" err="1">
                <a:solidFill>
                  <a:schemeClr val="accent2"/>
                </a:solidFill>
              </a:rPr>
              <a:t>Şubat</a:t>
            </a:r>
            <a:r>
              <a:rPr lang="en-US" sz="2000" b="0" dirty="0">
                <a:solidFill>
                  <a:schemeClr val="accent2"/>
                </a:solidFill>
              </a:rPr>
              <a:t> -  </a:t>
            </a:r>
            <a:r>
              <a:rPr lang="en-US" sz="2000" b="0" dirty="0" err="1">
                <a:solidFill>
                  <a:schemeClr val="accent2"/>
                </a:solidFill>
              </a:rPr>
              <a:t>Serap'ın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İçli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Köftesi</a:t>
            </a:r>
            <a:r>
              <a:rPr lang="en-US" sz="2000" b="0" dirty="0">
                <a:solidFill>
                  <a:schemeClr val="accent2"/>
                </a:solidFill>
              </a:rPr>
              <a:t>: </a:t>
            </a:r>
            <a:r>
              <a:rPr lang="en-US" sz="2000" b="0" dirty="0" err="1">
                <a:solidFill>
                  <a:schemeClr val="accent2"/>
                </a:solidFill>
              </a:rPr>
              <a:t>Serap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İmal</a:t>
            </a:r>
            <a:endParaRPr lang="en-US" sz="2000" b="0" dirty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000" b="0" dirty="0">
                <a:solidFill>
                  <a:schemeClr val="accent2"/>
                </a:solidFill>
              </a:rPr>
              <a:t>24 </a:t>
            </a:r>
            <a:r>
              <a:rPr lang="en-US" sz="2000" b="0" dirty="0" err="1">
                <a:solidFill>
                  <a:schemeClr val="accent2"/>
                </a:solidFill>
              </a:rPr>
              <a:t>Şubat</a:t>
            </a:r>
            <a:r>
              <a:rPr lang="en-US" sz="2000" b="0" dirty="0">
                <a:solidFill>
                  <a:schemeClr val="accent2"/>
                </a:solidFill>
              </a:rPr>
              <a:t> -  4 </a:t>
            </a:r>
            <a:r>
              <a:rPr lang="en-US" sz="2000" b="0" dirty="0" err="1">
                <a:solidFill>
                  <a:schemeClr val="accent2"/>
                </a:solidFill>
              </a:rPr>
              <a:t>Yaş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ve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üstü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çocuklar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için</a:t>
            </a:r>
            <a:r>
              <a:rPr lang="en-US" sz="2000" b="0" dirty="0">
                <a:solidFill>
                  <a:schemeClr val="accent2"/>
                </a:solidFill>
              </a:rPr>
              <a:t> “ </a:t>
            </a:r>
            <a:r>
              <a:rPr lang="en-US" sz="2000" b="0" dirty="0" err="1">
                <a:solidFill>
                  <a:schemeClr val="accent2"/>
                </a:solidFill>
              </a:rPr>
              <a:t>Yaratıcı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Resim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Çalışmaları</a:t>
            </a:r>
            <a:r>
              <a:rPr lang="en-US" sz="2000" b="0" dirty="0">
                <a:solidFill>
                  <a:schemeClr val="accent2"/>
                </a:solidFill>
              </a:rPr>
              <a:t> “</a:t>
            </a:r>
          </a:p>
          <a:p>
            <a:pPr marL="0" indent="0"/>
            <a:r>
              <a:rPr lang="en-US" sz="2000" b="0" dirty="0">
                <a:solidFill>
                  <a:schemeClr val="accent2"/>
                </a:solidFill>
              </a:rPr>
              <a:t>                        </a:t>
            </a:r>
            <a:r>
              <a:rPr lang="en-US" sz="2000" b="0" dirty="0" err="1">
                <a:solidFill>
                  <a:schemeClr val="accent2"/>
                </a:solidFill>
              </a:rPr>
              <a:t>Şebnem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Baydarlıoğlu</a:t>
            </a:r>
            <a:endParaRPr lang="en-US" sz="2000" b="0" dirty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000" b="0" dirty="0">
                <a:solidFill>
                  <a:schemeClr val="accent2"/>
                </a:solidFill>
              </a:rPr>
              <a:t>08 Mart   -  </a:t>
            </a:r>
            <a:r>
              <a:rPr lang="en-US" sz="2000" b="0" dirty="0" err="1">
                <a:solidFill>
                  <a:schemeClr val="accent2"/>
                </a:solidFill>
              </a:rPr>
              <a:t>Dünya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Kadınlar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Günü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Buluşması</a:t>
            </a:r>
            <a:endParaRPr lang="en-US" sz="2000" b="0" dirty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000" b="0" dirty="0">
                <a:solidFill>
                  <a:schemeClr val="accent2"/>
                </a:solidFill>
              </a:rPr>
              <a:t>20 Mart   -  Vodafone </a:t>
            </a:r>
            <a:r>
              <a:rPr lang="en-US" sz="2000" b="0" dirty="0" err="1">
                <a:solidFill>
                  <a:schemeClr val="accent2"/>
                </a:solidFill>
              </a:rPr>
              <a:t>Etkinliği</a:t>
            </a:r>
            <a:r>
              <a:rPr lang="en-US" sz="2000" b="0" dirty="0">
                <a:solidFill>
                  <a:schemeClr val="accent2"/>
                </a:solidFill>
              </a:rPr>
              <a:t>: </a:t>
            </a:r>
            <a:r>
              <a:rPr lang="en-US" sz="2000" b="0" dirty="0" err="1">
                <a:solidFill>
                  <a:schemeClr val="accent2"/>
                </a:solidFill>
              </a:rPr>
              <a:t>Emine</a:t>
            </a:r>
            <a:r>
              <a:rPr lang="en-US" sz="2000" b="0" dirty="0">
                <a:solidFill>
                  <a:schemeClr val="accent2"/>
                </a:solidFill>
              </a:rPr>
              <a:t> ÇELİKDELEN, </a:t>
            </a:r>
            <a:r>
              <a:rPr lang="en-US" sz="2000" b="0" dirty="0" err="1">
                <a:solidFill>
                  <a:schemeClr val="accent2"/>
                </a:solidFill>
              </a:rPr>
              <a:t>Burcu</a:t>
            </a:r>
            <a:r>
              <a:rPr lang="en-US" sz="2000" b="0" dirty="0">
                <a:solidFill>
                  <a:schemeClr val="accent2"/>
                </a:solidFill>
              </a:rPr>
              <a:t> ÖZENLİ</a:t>
            </a:r>
          </a:p>
          <a:p>
            <a:pPr>
              <a:buFont typeface="Wingdings" pitchFamily="2" charset="2"/>
              <a:buChar char="ü"/>
            </a:pPr>
            <a:r>
              <a:rPr lang="en-US" sz="2000" b="0" dirty="0">
                <a:solidFill>
                  <a:schemeClr val="accent2"/>
                </a:solidFill>
              </a:rPr>
              <a:t>23 Mart   -  </a:t>
            </a:r>
            <a:r>
              <a:rPr lang="en-US" sz="2000" b="0" dirty="0" err="1">
                <a:solidFill>
                  <a:schemeClr val="accent2"/>
                </a:solidFill>
              </a:rPr>
              <a:t>Hatay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Lezzetleri</a:t>
            </a:r>
            <a:r>
              <a:rPr lang="en-US" sz="2000" b="0" dirty="0">
                <a:solidFill>
                  <a:schemeClr val="accent2"/>
                </a:solidFill>
              </a:rPr>
              <a:t>. Ebru </a:t>
            </a:r>
            <a:r>
              <a:rPr lang="en-US" sz="2000" b="0" dirty="0" err="1">
                <a:solidFill>
                  <a:schemeClr val="accent2"/>
                </a:solidFill>
              </a:rPr>
              <a:t>Yalçın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Annesi</a:t>
            </a:r>
            <a:endParaRPr lang="en-US" sz="2000" b="0" dirty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000" b="0" dirty="0">
                <a:solidFill>
                  <a:schemeClr val="accent2"/>
                </a:solidFill>
              </a:rPr>
              <a:t>04 </a:t>
            </a:r>
            <a:r>
              <a:rPr lang="en-US" sz="2000" b="0" dirty="0" err="1">
                <a:solidFill>
                  <a:schemeClr val="accent2"/>
                </a:solidFill>
              </a:rPr>
              <a:t>Mayıs</a:t>
            </a:r>
            <a:r>
              <a:rPr lang="en-US" sz="2000" b="0" dirty="0">
                <a:solidFill>
                  <a:schemeClr val="accent2"/>
                </a:solidFill>
              </a:rPr>
              <a:t> - Ebru </a:t>
            </a:r>
            <a:r>
              <a:rPr lang="en-US" sz="2000" b="0" dirty="0" err="1">
                <a:solidFill>
                  <a:schemeClr val="accent2"/>
                </a:solidFill>
              </a:rPr>
              <a:t>Atölyesi</a:t>
            </a:r>
            <a:r>
              <a:rPr lang="en-US" sz="2000" b="0" dirty="0">
                <a:solidFill>
                  <a:schemeClr val="accent2"/>
                </a:solidFill>
              </a:rPr>
              <a:t>- </a:t>
            </a:r>
            <a:r>
              <a:rPr lang="en-US" sz="2000" b="0" dirty="0" err="1">
                <a:solidFill>
                  <a:schemeClr val="accent2"/>
                </a:solidFill>
              </a:rPr>
              <a:t>Türk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Sofrası</a:t>
            </a:r>
            <a:r>
              <a:rPr lang="en-US" sz="2000" b="0" dirty="0">
                <a:solidFill>
                  <a:schemeClr val="accent2"/>
                </a:solidFill>
              </a:rPr>
              <a:t>: </a:t>
            </a:r>
            <a:r>
              <a:rPr lang="en-US" sz="2000" b="0" dirty="0" err="1">
                <a:solidFill>
                  <a:schemeClr val="accent2"/>
                </a:solidFill>
              </a:rPr>
              <a:t>Gökçe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Karabulut</a:t>
            </a:r>
            <a:r>
              <a:rPr lang="en-US" sz="2000" b="0" dirty="0">
                <a:solidFill>
                  <a:schemeClr val="accent2"/>
                </a:solidFill>
              </a:rPr>
              <a:t>, </a:t>
            </a:r>
            <a:r>
              <a:rPr lang="en-US" sz="2000" b="0" dirty="0" err="1">
                <a:solidFill>
                  <a:schemeClr val="accent2"/>
                </a:solidFill>
              </a:rPr>
              <a:t>Melis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Behlil</a:t>
            </a:r>
            <a:r>
              <a:rPr lang="en-US" sz="2000" b="0" dirty="0">
                <a:solidFill>
                  <a:schemeClr val="accent2"/>
                </a:solidFill>
              </a:rPr>
              <a:t>, </a:t>
            </a:r>
          </a:p>
          <a:p>
            <a:pPr marL="0" indent="0"/>
            <a:r>
              <a:rPr lang="en-US" sz="2000" b="0" dirty="0">
                <a:solidFill>
                  <a:schemeClr val="accent2"/>
                </a:solidFill>
              </a:rPr>
              <a:t>                       </a:t>
            </a:r>
            <a:r>
              <a:rPr lang="en-US" sz="2000" b="0" dirty="0" err="1">
                <a:solidFill>
                  <a:schemeClr val="accent2"/>
                </a:solidFill>
              </a:rPr>
              <a:t>Nilay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Oktay</a:t>
            </a:r>
            <a:endParaRPr lang="en-US" sz="2000" b="0" dirty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000" b="0" dirty="0">
                <a:solidFill>
                  <a:schemeClr val="accent2"/>
                </a:solidFill>
              </a:rPr>
              <a:t>23 </a:t>
            </a:r>
            <a:r>
              <a:rPr lang="en-US" sz="2000" b="0" dirty="0" err="1">
                <a:solidFill>
                  <a:schemeClr val="accent2"/>
                </a:solidFill>
              </a:rPr>
              <a:t>Mayıs</a:t>
            </a:r>
            <a:r>
              <a:rPr lang="en-US" sz="2000" b="0" dirty="0">
                <a:solidFill>
                  <a:schemeClr val="accent2"/>
                </a:solidFill>
              </a:rPr>
              <a:t> - Reiki </a:t>
            </a:r>
            <a:r>
              <a:rPr lang="en-US" sz="2000" b="0" dirty="0" err="1">
                <a:solidFill>
                  <a:schemeClr val="accent2"/>
                </a:solidFill>
              </a:rPr>
              <a:t>tanışma</a:t>
            </a:r>
            <a:r>
              <a:rPr lang="en-US" sz="2000" b="0" dirty="0">
                <a:solidFill>
                  <a:schemeClr val="accent2"/>
                </a:solidFill>
              </a:rPr>
              <a:t>: </a:t>
            </a:r>
            <a:r>
              <a:rPr lang="en-US" sz="2000" b="0" dirty="0" err="1">
                <a:solidFill>
                  <a:schemeClr val="accent2"/>
                </a:solidFill>
              </a:rPr>
              <a:t>Gül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Sönmez</a:t>
            </a:r>
            <a:endParaRPr lang="en-US" sz="2000" b="0" dirty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000" b="0" dirty="0">
                <a:solidFill>
                  <a:schemeClr val="accent2"/>
                </a:solidFill>
              </a:rPr>
              <a:t>04 </a:t>
            </a:r>
            <a:r>
              <a:rPr lang="en-US" sz="2000" b="0" dirty="0" err="1">
                <a:solidFill>
                  <a:schemeClr val="accent2"/>
                </a:solidFill>
              </a:rPr>
              <a:t>Aralık</a:t>
            </a:r>
            <a:r>
              <a:rPr lang="en-US" sz="2000" b="0" dirty="0">
                <a:solidFill>
                  <a:schemeClr val="accent2"/>
                </a:solidFill>
              </a:rPr>
              <a:t>  - </a:t>
            </a:r>
            <a:r>
              <a:rPr lang="en-US" sz="2000" b="0" dirty="0" err="1">
                <a:solidFill>
                  <a:schemeClr val="accent2"/>
                </a:solidFill>
              </a:rPr>
              <a:t>Oyun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klubü</a:t>
            </a:r>
            <a:r>
              <a:rPr lang="en-US" sz="2000" b="0" dirty="0">
                <a:solidFill>
                  <a:schemeClr val="accent2"/>
                </a:solidFill>
              </a:rPr>
              <a:t>: </a:t>
            </a:r>
            <a:r>
              <a:rPr lang="en-US" sz="2000" b="0" dirty="0" err="1">
                <a:solidFill>
                  <a:schemeClr val="accent2"/>
                </a:solidFill>
              </a:rPr>
              <a:t>Nilay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Oktay</a:t>
            </a:r>
            <a:r>
              <a:rPr lang="en-US" sz="2000" b="0" dirty="0">
                <a:solidFill>
                  <a:schemeClr val="accent2"/>
                </a:solidFill>
              </a:rPr>
              <a:t>, </a:t>
            </a:r>
            <a:r>
              <a:rPr lang="en-US" sz="2000" b="0" dirty="0" err="1">
                <a:solidFill>
                  <a:schemeClr val="accent2"/>
                </a:solidFill>
              </a:rPr>
              <a:t>Melis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Behlil</a:t>
            </a:r>
            <a:endParaRPr lang="en-US" sz="2000" b="0" dirty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000" b="0" dirty="0">
                <a:solidFill>
                  <a:schemeClr val="accent2"/>
                </a:solidFill>
              </a:rPr>
              <a:t>06 </a:t>
            </a:r>
            <a:r>
              <a:rPr lang="en-US" sz="2000" b="0" dirty="0" err="1">
                <a:solidFill>
                  <a:schemeClr val="accent2"/>
                </a:solidFill>
              </a:rPr>
              <a:t>Aralık</a:t>
            </a:r>
            <a:r>
              <a:rPr lang="en-US" sz="2000" b="0" dirty="0">
                <a:solidFill>
                  <a:schemeClr val="accent2"/>
                </a:solidFill>
              </a:rPr>
              <a:t>  -  </a:t>
            </a:r>
            <a:r>
              <a:rPr lang="en-US" sz="2000" b="0" dirty="0" err="1">
                <a:solidFill>
                  <a:schemeClr val="accent2"/>
                </a:solidFill>
              </a:rPr>
              <a:t>BIL’de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Türk</a:t>
            </a:r>
            <a:r>
              <a:rPr lang="en-US" sz="2000" b="0" dirty="0">
                <a:solidFill>
                  <a:schemeClr val="accent2"/>
                </a:solidFill>
              </a:rPr>
              <a:t> </a:t>
            </a:r>
            <a:r>
              <a:rPr lang="en-US" sz="2000" b="0" dirty="0" err="1">
                <a:solidFill>
                  <a:schemeClr val="accent2"/>
                </a:solidFill>
              </a:rPr>
              <a:t>masası</a:t>
            </a:r>
            <a:endParaRPr lang="en-US" sz="2000" b="0" dirty="0">
              <a:solidFill>
                <a:schemeClr val="accent2"/>
              </a:solidFill>
            </a:endParaRPr>
          </a:p>
          <a:p>
            <a:pPr marL="0" indent="0">
              <a:lnSpc>
                <a:spcPct val="150000"/>
              </a:lnSpc>
            </a:pPr>
            <a:r>
              <a:rPr lang="en-GB" sz="2000" b="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07951" y="1365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1800" b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4101" name="Picture 9" descr="YENILen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763" y="247650"/>
            <a:ext cx="1052512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8712" y="1089967"/>
            <a:ext cx="459452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2018</a:t>
            </a:r>
            <a:r>
              <a:rPr lang="tr-TR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Kadınlar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Kolu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tr-TR" dirty="0">
                <a:solidFill>
                  <a:srgbClr val="7030A0"/>
                </a:solidFill>
              </a:rPr>
              <a:t>Etkinlikleri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881508" y="519063"/>
            <a:ext cx="8535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GENEL KURUL TOPLANTISI                       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124B0F-F947-F348-913C-38A2CDD0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466A5-A080-44FD-A27B-1589AE6D34E5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046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1269238" y="2132856"/>
            <a:ext cx="6538788" cy="30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ct val="15000"/>
              </a:spcAft>
            </a:pPr>
            <a:r>
              <a:rPr lang="fr-FR" sz="2000" u="sng" dirty="0" err="1">
                <a:solidFill>
                  <a:schemeClr val="accent2"/>
                </a:solidFill>
              </a:rPr>
              <a:t>Geçen</a:t>
            </a:r>
            <a:r>
              <a:rPr lang="fr-FR" sz="2000" u="sng" dirty="0">
                <a:solidFill>
                  <a:schemeClr val="accent2"/>
                </a:solidFill>
              </a:rPr>
              <a:t> </a:t>
            </a:r>
            <a:r>
              <a:rPr lang="fr-FR" sz="2000" u="sng" dirty="0" err="1">
                <a:solidFill>
                  <a:schemeClr val="accent2"/>
                </a:solidFill>
              </a:rPr>
              <a:t>dönem</a:t>
            </a:r>
            <a:r>
              <a:rPr lang="fr-FR" sz="2000" u="sng" dirty="0">
                <a:solidFill>
                  <a:schemeClr val="accent2"/>
                </a:solidFill>
              </a:rPr>
              <a:t> </a:t>
            </a:r>
            <a:r>
              <a:rPr lang="fr-FR" sz="2000" u="sng" dirty="0" err="1">
                <a:solidFill>
                  <a:schemeClr val="accent2"/>
                </a:solidFill>
              </a:rPr>
              <a:t>değerlendirmesi</a:t>
            </a:r>
            <a:r>
              <a:rPr lang="fr-FR" sz="2000" u="sng" dirty="0">
                <a:solidFill>
                  <a:schemeClr val="accent2"/>
                </a:solidFill>
              </a:rPr>
              <a:t>…</a:t>
            </a:r>
          </a:p>
          <a:p>
            <a:pPr marL="342900" indent="-342900">
              <a:lnSpc>
                <a:spcPct val="150000"/>
              </a:lnSpc>
              <a:spcAft>
                <a:spcPct val="15000"/>
              </a:spcAft>
              <a:buFontTx/>
              <a:buChar char="•"/>
            </a:pPr>
            <a:r>
              <a:rPr lang="tr-TR" sz="2000" b="0" dirty="0">
                <a:solidFill>
                  <a:schemeClr val="accent2"/>
                </a:solidFill>
              </a:rPr>
              <a:t>Üye sayısı</a:t>
            </a:r>
          </a:p>
          <a:p>
            <a:pPr marL="342900" indent="-342900">
              <a:lnSpc>
                <a:spcPct val="150000"/>
              </a:lnSpc>
              <a:spcAft>
                <a:spcPct val="15000"/>
              </a:spcAft>
              <a:buFontTx/>
              <a:buChar char="•"/>
            </a:pPr>
            <a:r>
              <a:rPr lang="tr-TR" sz="2000" b="0" dirty="0">
                <a:solidFill>
                  <a:schemeClr val="accent2"/>
                </a:solidFill>
              </a:rPr>
              <a:t>Eğitim faaliyetleri  </a:t>
            </a:r>
          </a:p>
          <a:p>
            <a:pPr marL="342900" indent="-342900">
              <a:lnSpc>
                <a:spcPct val="150000"/>
              </a:lnSpc>
              <a:spcAft>
                <a:spcPct val="15000"/>
              </a:spcAft>
              <a:buFontTx/>
              <a:buChar char="•"/>
            </a:pPr>
            <a:r>
              <a:rPr lang="tr-TR" sz="2000" b="0" dirty="0">
                <a:solidFill>
                  <a:schemeClr val="accent2"/>
                </a:solidFill>
              </a:rPr>
              <a:t>Üye aidatlarının toplanması  </a:t>
            </a:r>
          </a:p>
          <a:p>
            <a:pPr marL="342900" indent="-342900">
              <a:lnSpc>
                <a:spcPct val="150000"/>
              </a:lnSpc>
              <a:spcAft>
                <a:spcPct val="15000"/>
              </a:spcAft>
              <a:buFontTx/>
              <a:buChar char="•"/>
            </a:pPr>
            <a:r>
              <a:rPr lang="fr-FR" sz="2000" b="0" dirty="0" err="1">
                <a:solidFill>
                  <a:schemeClr val="accent2"/>
                </a:solidFill>
              </a:rPr>
              <a:t>Etkinliklere</a:t>
            </a:r>
            <a:r>
              <a:rPr lang="fr-FR" sz="2000" b="0" dirty="0">
                <a:solidFill>
                  <a:schemeClr val="accent2"/>
                </a:solidFill>
              </a:rPr>
              <a:t> kat</a:t>
            </a:r>
            <a:r>
              <a:rPr lang="tr-TR" sz="2000" b="0" dirty="0">
                <a:solidFill>
                  <a:schemeClr val="accent2"/>
                </a:solidFill>
              </a:rPr>
              <a:t>ı</a:t>
            </a:r>
            <a:r>
              <a:rPr lang="fr-FR" sz="2000" b="0" dirty="0">
                <a:solidFill>
                  <a:schemeClr val="accent2"/>
                </a:solidFill>
              </a:rPr>
              <a:t>l</a:t>
            </a:r>
            <a:r>
              <a:rPr lang="tr-TR" sz="2000" b="0" dirty="0">
                <a:solidFill>
                  <a:schemeClr val="accent2"/>
                </a:solidFill>
              </a:rPr>
              <a:t>ı</a:t>
            </a:r>
            <a:r>
              <a:rPr lang="fr-FR" sz="2000" b="0" dirty="0">
                <a:solidFill>
                  <a:schemeClr val="accent2"/>
                </a:solidFill>
              </a:rPr>
              <a:t>m </a:t>
            </a:r>
            <a:r>
              <a:rPr lang="tr-TR" sz="2000" b="0" dirty="0">
                <a:solidFill>
                  <a:schemeClr val="accent2"/>
                </a:solidFill>
              </a:rPr>
              <a:t> </a:t>
            </a:r>
            <a:endParaRPr lang="fr-FR" sz="2000" b="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150000"/>
              </a:lnSpc>
              <a:spcAft>
                <a:spcPct val="15000"/>
              </a:spcAft>
              <a:buFontTx/>
              <a:buChar char="•"/>
            </a:pPr>
            <a:r>
              <a:rPr lang="fr-FR" sz="2000" b="0" dirty="0" err="1">
                <a:solidFill>
                  <a:schemeClr val="accent2"/>
                </a:solidFill>
              </a:rPr>
              <a:t>Kadınlar</a:t>
            </a:r>
            <a:r>
              <a:rPr lang="fr-FR" sz="2000" b="0" dirty="0">
                <a:solidFill>
                  <a:schemeClr val="accent2"/>
                </a:solidFill>
              </a:rPr>
              <a:t> </a:t>
            </a:r>
            <a:r>
              <a:rPr lang="fr-FR" sz="2000" b="0" dirty="0" err="1">
                <a:solidFill>
                  <a:schemeClr val="accent2"/>
                </a:solidFill>
              </a:rPr>
              <a:t>Kolu</a:t>
            </a:r>
            <a:r>
              <a:rPr lang="fr-FR" sz="2000" b="0" dirty="0">
                <a:solidFill>
                  <a:schemeClr val="accent2"/>
                </a:solidFill>
              </a:rPr>
              <a:t> </a:t>
            </a:r>
            <a:r>
              <a:rPr lang="fr-FR" sz="2000" b="0" dirty="0" err="1">
                <a:solidFill>
                  <a:schemeClr val="accent2"/>
                </a:solidFill>
              </a:rPr>
              <a:t>çalışmaları</a:t>
            </a:r>
            <a:r>
              <a:rPr lang="fr-FR" sz="2000" b="0" dirty="0">
                <a:solidFill>
                  <a:schemeClr val="accent2"/>
                </a:solidFill>
              </a:rPr>
              <a:t> ve </a:t>
            </a:r>
            <a:r>
              <a:rPr lang="tr-TR" sz="2000" b="0" dirty="0">
                <a:solidFill>
                  <a:schemeClr val="accent2"/>
                </a:solidFill>
              </a:rPr>
              <a:t>Ç</a:t>
            </a:r>
            <a:r>
              <a:rPr lang="fr-FR" sz="2000" b="0" dirty="0" err="1">
                <a:solidFill>
                  <a:schemeClr val="accent2"/>
                </a:solidFill>
              </a:rPr>
              <a:t>YDD’ne</a:t>
            </a:r>
            <a:r>
              <a:rPr lang="fr-FR" sz="2000" b="0" dirty="0">
                <a:solidFill>
                  <a:schemeClr val="accent2"/>
                </a:solidFill>
              </a:rPr>
              <a:t> </a:t>
            </a:r>
            <a:r>
              <a:rPr lang="fr-FR" sz="2000" b="0" dirty="0" err="1">
                <a:solidFill>
                  <a:schemeClr val="accent2"/>
                </a:solidFill>
              </a:rPr>
              <a:t>yapılan</a:t>
            </a:r>
            <a:r>
              <a:rPr lang="fr-FR" sz="2000" b="0" dirty="0">
                <a:solidFill>
                  <a:schemeClr val="accent2"/>
                </a:solidFill>
              </a:rPr>
              <a:t> </a:t>
            </a:r>
            <a:r>
              <a:rPr lang="fr-FR" sz="2000" b="0" dirty="0" err="1">
                <a:solidFill>
                  <a:schemeClr val="accent2"/>
                </a:solidFill>
              </a:rPr>
              <a:t>katkı</a:t>
            </a:r>
            <a:endParaRPr lang="fr-FR" sz="2000" b="0" dirty="0">
              <a:solidFill>
                <a:schemeClr val="accent2"/>
              </a:solidFill>
            </a:endParaRP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107951" y="1365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684213" y="333375"/>
            <a:ext cx="84597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                     GENEL KURUL TOPLANTISI</a:t>
            </a:r>
          </a:p>
          <a:p>
            <a:r>
              <a:rPr lang="fr-FR" dirty="0"/>
              <a:t>                        ASSEMBLEE GENERALE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149" name="Picture 12" descr="YENILen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763" y="247650"/>
            <a:ext cx="1052512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AF04FE-5001-3E40-9A62-7A9A18AFE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F0D34-5D63-414B-97B9-3EDFA4689608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107951" y="1365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684213" y="333375"/>
            <a:ext cx="84597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                     GENEL KURUL TOPLANTISI</a:t>
            </a:r>
          </a:p>
          <a:p>
            <a:r>
              <a:rPr lang="fr-FR" dirty="0"/>
              <a:t>                        ASSEMBLEE GENERALE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149" name="Picture 12" descr="YENILen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763" y="247650"/>
            <a:ext cx="1052512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DAF6E8B-01A2-5147-92A2-17F6F9F08C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087" y="136524"/>
            <a:ext cx="8073445" cy="6532835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915AD0-CBD9-4A4D-8025-2E657B48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F0D34-5D63-414B-97B9-3EDFA4689608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7373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107951" y="1365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 b="0">
              <a:solidFill>
                <a:schemeClr val="tx1"/>
              </a:solidFill>
            </a:endParaRPr>
          </a:p>
        </p:txBody>
      </p:sp>
      <p:pic>
        <p:nvPicPr>
          <p:cNvPr id="6149" name="Picture 12" descr="YENILen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763" y="247650"/>
            <a:ext cx="1052512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881508" y="381000"/>
            <a:ext cx="85359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GENEL KURUL TOPLANTISI</a:t>
            </a:r>
          </a:p>
          <a:p>
            <a:pPr eaLnBrk="1" hangingPunct="1">
              <a:defRPr/>
            </a:pPr>
            <a:r>
              <a:rPr lang="fr-F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ASSEMBLEE GENERALE           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193586-B205-3D4E-A371-AEBEE84C0B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274" y="360227"/>
            <a:ext cx="8594726" cy="6137546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1C4C64-2EF1-E149-A7FC-FE833B527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F0D34-5D63-414B-97B9-3EDFA4689608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9148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107951" y="1365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 b="0">
              <a:solidFill>
                <a:schemeClr val="tx1"/>
              </a:solidFill>
            </a:endParaRPr>
          </a:p>
        </p:txBody>
      </p:sp>
      <p:pic>
        <p:nvPicPr>
          <p:cNvPr id="6149" name="Picture 12" descr="YENILen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763" y="247650"/>
            <a:ext cx="1052512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881508" y="381000"/>
            <a:ext cx="85359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GENEL KURUL TOPLANTISI</a:t>
            </a:r>
          </a:p>
          <a:p>
            <a:pPr eaLnBrk="1" hangingPunct="1">
              <a:defRPr/>
            </a:pPr>
            <a:r>
              <a:rPr lang="fr-F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ASSEMBLEE GENERALE           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708005-EC23-4B4C-855F-2DC16572F3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1450488"/>
            <a:ext cx="9798049" cy="4714816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A7DB8A-296A-544B-A3CB-EACCF4925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F0D34-5D63-414B-97B9-3EDFA4689608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823655"/>
      </p:ext>
    </p:extLst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7372</TotalTime>
  <Words>475</Words>
  <Application>Microsoft Macintosh PowerPoint</Application>
  <PresentationFormat>A4 Paper (210x297 mm)</PresentationFormat>
  <Paragraphs>150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Verdana</vt:lpstr>
      <vt:lpstr>Wingdings</vt:lpstr>
      <vt:lpstr>Varsayılan Tasarım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Pleksus ltd.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Bayram Ankarali</dc:creator>
  <cp:lastModifiedBy>AYDIN ERTAN</cp:lastModifiedBy>
  <cp:revision>319</cp:revision>
  <cp:lastPrinted>2019-01-11T12:21:44Z</cp:lastPrinted>
  <dcterms:created xsi:type="dcterms:W3CDTF">2004-04-28T07:02:28Z</dcterms:created>
  <dcterms:modified xsi:type="dcterms:W3CDTF">2019-01-11T12:33:01Z</dcterms:modified>
</cp:coreProperties>
</file>